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65" r:id="rId2"/>
    <p:sldId id="413" r:id="rId3"/>
    <p:sldId id="483" r:id="rId4"/>
    <p:sldId id="479" r:id="rId5"/>
    <p:sldId id="415" r:id="rId6"/>
    <p:sldId id="416" r:id="rId7"/>
    <p:sldId id="468" r:id="rId8"/>
    <p:sldId id="419" r:id="rId9"/>
    <p:sldId id="469" r:id="rId10"/>
    <p:sldId id="470" r:id="rId11"/>
    <p:sldId id="480" r:id="rId12"/>
    <p:sldId id="484" r:id="rId13"/>
    <p:sldId id="485" r:id="rId14"/>
    <p:sldId id="486" r:id="rId15"/>
    <p:sldId id="487" r:id="rId16"/>
    <p:sldId id="432" r:id="rId17"/>
    <p:sldId id="433" r:id="rId18"/>
    <p:sldId id="473" r:id="rId19"/>
    <p:sldId id="429" r:id="rId20"/>
    <p:sldId id="430" r:id="rId21"/>
    <p:sldId id="434" r:id="rId22"/>
    <p:sldId id="445" r:id="rId23"/>
    <p:sldId id="446" r:id="rId24"/>
    <p:sldId id="447" r:id="rId25"/>
    <p:sldId id="460" r:id="rId26"/>
    <p:sldId id="471" r:id="rId27"/>
    <p:sldId id="475" r:id="rId28"/>
    <p:sldId id="481" r:id="rId29"/>
    <p:sldId id="476" r:id="rId30"/>
    <p:sldId id="482" r:id="rId31"/>
    <p:sldId id="477" r:id="rId32"/>
  </p:sldIdLst>
  <p:sldSz cx="9144000" cy="6858000" type="screen4x3"/>
  <p:notesSz cx="6797675" cy="985678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ECE1"/>
    <a:srgbClr val="FFCCFF"/>
    <a:srgbClr val="CCCCFF"/>
    <a:srgbClr val="CCFFCC"/>
    <a:srgbClr val="00FF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39" autoAdjust="0"/>
    <p:restoredTop sz="94689" autoAdjust="0"/>
  </p:normalViewPr>
  <p:slideViewPr>
    <p:cSldViewPr>
      <p:cViewPr varScale="1">
        <p:scale>
          <a:sx n="111" d="100"/>
          <a:sy n="111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88E5F-F4F0-4B0E-BAC9-4220A2C7362D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42F55-5AAE-47FA-A082-1A41856A4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047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1BBF5-B5E7-48DB-BA75-EF1E8646797F}" type="datetimeFigureOut">
              <a:rPr lang="es-ES" smtClean="0"/>
              <a:t>29/06/2020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4FD57-B77C-46DB-9889-793FC45172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4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5D65-8B04-4C44-A12A-C6415DBF225B}" type="datetimeFigureOut">
              <a:rPr lang="es-ES_tradnl" smtClean="0"/>
              <a:t>29/06/2020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D7A-F3E7-477F-B270-27CCD363695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747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5D65-8B04-4C44-A12A-C6415DBF225B}" type="datetimeFigureOut">
              <a:rPr lang="es-ES_tradnl" smtClean="0"/>
              <a:t>29/06/2020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D7A-F3E7-477F-B270-27CCD363695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996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5D65-8B04-4C44-A12A-C6415DBF225B}" type="datetimeFigureOut">
              <a:rPr lang="es-ES_tradnl" smtClean="0"/>
              <a:t>29/06/2020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D7A-F3E7-477F-B270-27CCD363695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022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5D65-8B04-4C44-A12A-C6415DBF225B}" type="datetimeFigureOut">
              <a:rPr lang="es-ES_tradnl" smtClean="0"/>
              <a:t>29/06/2020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D7A-F3E7-477F-B270-27CCD363695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792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5D65-8B04-4C44-A12A-C6415DBF225B}" type="datetimeFigureOut">
              <a:rPr lang="es-ES_tradnl" smtClean="0"/>
              <a:t>29/06/2020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D7A-F3E7-477F-B270-27CCD363695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2893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5D65-8B04-4C44-A12A-C6415DBF225B}" type="datetimeFigureOut">
              <a:rPr lang="es-ES_tradnl" smtClean="0"/>
              <a:t>29/06/2020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D7A-F3E7-477F-B270-27CCD363695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940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5D65-8B04-4C44-A12A-C6415DBF225B}" type="datetimeFigureOut">
              <a:rPr lang="es-ES_tradnl" smtClean="0"/>
              <a:t>29/06/2020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D7A-F3E7-477F-B270-27CCD363695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903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5D65-8B04-4C44-A12A-C6415DBF225B}" type="datetimeFigureOut">
              <a:rPr lang="es-ES_tradnl" smtClean="0"/>
              <a:t>29/06/2020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D7A-F3E7-477F-B270-27CCD363695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482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5D65-8B04-4C44-A12A-C6415DBF225B}" type="datetimeFigureOut">
              <a:rPr lang="es-ES_tradnl" smtClean="0"/>
              <a:t>29/06/2020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D7A-F3E7-477F-B270-27CCD363695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641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5D65-8B04-4C44-A12A-C6415DBF225B}" type="datetimeFigureOut">
              <a:rPr lang="es-ES_tradnl" smtClean="0"/>
              <a:t>29/06/2020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D7A-F3E7-477F-B270-27CCD363695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6404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5D65-8B04-4C44-A12A-C6415DBF225B}" type="datetimeFigureOut">
              <a:rPr lang="es-ES_tradnl" smtClean="0"/>
              <a:t>29/06/2020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65D7A-F3E7-477F-B270-27CCD363695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230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65D65-8B04-4C44-A12A-C6415DBF225B}" type="datetimeFigureOut">
              <a:rPr lang="es-ES_tradnl" smtClean="0"/>
              <a:t>29/06/2020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65D7A-F3E7-477F-B270-27CCD363695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259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496" y="30368"/>
            <a:ext cx="9108504" cy="2016224"/>
          </a:xfrm>
          <a:prstGeom prst="rect">
            <a:avLst/>
          </a:prstGeom>
          <a:ln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53473"/>
            <a:ext cx="2817143" cy="7275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6453336"/>
            <a:ext cx="3073922" cy="27782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7748" y="2420888"/>
            <a:ext cx="9144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Convocatoria de Subvenciones 2020 </a:t>
            </a:r>
          </a:p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FAMILIAS Y ENTIDADES SIN ÁNIMO DE LUCRO</a:t>
            </a:r>
          </a:p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(ASOCIACIONES)</a:t>
            </a:r>
          </a:p>
          <a:p>
            <a:pPr algn="ctr"/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DE COHESIÓN TERRITORIAL</a:t>
            </a:r>
            <a:endParaRPr lang="es-E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489792"/>
            <a:ext cx="299095" cy="2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284758" y="3279366"/>
            <a:ext cx="3855193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Total: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636 municipios (87 %)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1337 asentamientos (86,93 %)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73982" y="473984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107504" y="90106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Beneficiarios</a:t>
            </a:r>
          </a:p>
          <a:p>
            <a:r>
              <a:rPr lang="es-ES" b="1" dirty="0" smtClean="0">
                <a:latin typeface="Century Gothic" panose="020B0502020202020204" pitchFamily="34" charset="0"/>
              </a:rPr>
              <a:t>Las actuaciones (*) a subvencionar deberán estar ubicadas o realizarse en: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47392"/>
            <a:ext cx="3758131" cy="53106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1547392"/>
            <a:ext cx="3758131" cy="531060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84759" y="6305949"/>
            <a:ext cx="205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entury Gothic" panose="020B0502020202020204" pitchFamily="34" charset="0"/>
              </a:rPr>
              <a:t>(*) Excepto el tipo 3 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14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4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284758" y="3279366"/>
            <a:ext cx="385519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Total: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1054 asentamientos (65,02 %)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73982" y="473984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104739" y="874275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Beneficiarios</a:t>
            </a:r>
          </a:p>
          <a:p>
            <a:r>
              <a:rPr lang="es-ES" b="1" dirty="0" smtClean="0">
                <a:latin typeface="Century Gothic" panose="020B0502020202020204" pitchFamily="34" charset="0"/>
              </a:rPr>
              <a:t>La adaptación de entornos para mayores (Tipo 3) deberán solicitarse desde: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14530"/>
            <a:ext cx="3781386" cy="5343470"/>
          </a:xfrm>
          <a:prstGeom prst="rect">
            <a:avLst/>
          </a:prstGeom>
        </p:spPr>
      </p:pic>
      <p:sp>
        <p:nvSpPr>
          <p:cNvPr id="14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73982" y="473984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104739" y="874275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Beneficiarios por provincias (asentamientos elegibles)</a:t>
            </a:r>
            <a:endParaRPr lang="es-ES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s-ES" b="1" dirty="0" smtClean="0">
                <a:latin typeface="Century Gothic" panose="020B0502020202020204" pitchFamily="34" charset="0"/>
              </a:rPr>
              <a:t>(excepto el tipo 3):</a:t>
            </a:r>
            <a:endParaRPr lang="es-ES" b="1" dirty="0" smtClean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454734"/>
              </p:ext>
            </p:extLst>
          </p:nvPr>
        </p:nvGraphicFramePr>
        <p:xfrm>
          <a:off x="538169" y="2276872"/>
          <a:ext cx="8067661" cy="1876425"/>
        </p:xfrm>
        <a:graphic>
          <a:graphicData uri="http://schemas.openxmlformats.org/drawingml/2006/table">
            <a:tbl>
              <a:tblPr/>
              <a:tblGrid>
                <a:gridCol w="1613532">
                  <a:extLst>
                    <a:ext uri="{9D8B030D-6E8A-4147-A177-3AD203B41FA5}">
                      <a16:colId xmlns:a16="http://schemas.microsoft.com/office/drawing/2014/main" val="2976751239"/>
                    </a:ext>
                  </a:extLst>
                </a:gridCol>
                <a:gridCol w="1868300">
                  <a:extLst>
                    <a:ext uri="{9D8B030D-6E8A-4147-A177-3AD203B41FA5}">
                      <a16:colId xmlns:a16="http://schemas.microsoft.com/office/drawing/2014/main" val="3936826123"/>
                    </a:ext>
                  </a:extLst>
                </a:gridCol>
                <a:gridCol w="1873050">
                  <a:extLst>
                    <a:ext uri="{9D8B030D-6E8A-4147-A177-3AD203B41FA5}">
                      <a16:colId xmlns:a16="http://schemas.microsoft.com/office/drawing/2014/main" val="3872664556"/>
                    </a:ext>
                  </a:extLst>
                </a:gridCol>
                <a:gridCol w="1488644">
                  <a:extLst>
                    <a:ext uri="{9D8B030D-6E8A-4147-A177-3AD203B41FA5}">
                      <a16:colId xmlns:a16="http://schemas.microsoft.com/office/drawing/2014/main" val="1081266067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74405194"/>
                    </a:ext>
                  </a:extLst>
                </a:gridCol>
              </a:tblGrid>
              <a:tr h="195641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Provincia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Nº </a:t>
                      </a:r>
                      <a:r>
                        <a:rPr lang="es-E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asentam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algn="l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elegibles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Nº </a:t>
                      </a:r>
                      <a:r>
                        <a:rPr lang="es-E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asentam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algn="l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habitados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(habitados)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(*)</a:t>
                      </a:r>
                    </a:p>
                    <a:p>
                      <a:pPr algn="l" fontAlgn="b"/>
                      <a:r>
                        <a:rPr lang="es-E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asentam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4221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Huesca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0410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Teruel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95,64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282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Zaragoza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73,96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98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1337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1539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86,87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1621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273978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520" y="609329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entury Gothic" panose="020B0502020202020204" pitchFamily="34" charset="0"/>
              </a:rPr>
              <a:t>(*) Según el Nomenclátor de población de 2019 publicado por el INE</a:t>
            </a:r>
            <a:endParaRPr lang="es-ES" sz="1400" b="1" dirty="0"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73982" y="473984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104739" y="81253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Beneficiarios por comarcas (asentamientos elegibles)</a:t>
            </a:r>
            <a:endParaRPr lang="es-ES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s-ES" b="1" dirty="0" smtClean="0">
                <a:latin typeface="Century Gothic" panose="020B0502020202020204" pitchFamily="34" charset="0"/>
              </a:rPr>
              <a:t>(excepto el tipo 3):</a:t>
            </a:r>
            <a:endParaRPr lang="es-ES" b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3982" y="626185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Century Gothic" panose="020B0502020202020204" pitchFamily="34" charset="0"/>
              </a:rPr>
              <a:t>(*) Según el Nomenclátor de población de 2019 publicado por el INE</a:t>
            </a:r>
            <a:endParaRPr lang="es-ES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108512"/>
              </p:ext>
            </p:extLst>
          </p:nvPr>
        </p:nvGraphicFramePr>
        <p:xfrm>
          <a:off x="539552" y="1564538"/>
          <a:ext cx="3701842" cy="4238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8817">
                  <a:extLst>
                    <a:ext uri="{9D8B030D-6E8A-4147-A177-3AD203B41FA5}">
                      <a16:colId xmlns:a16="http://schemas.microsoft.com/office/drawing/2014/main" val="415206655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76251555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037723"/>
                    </a:ext>
                  </a:extLst>
                </a:gridCol>
                <a:gridCol w="682959">
                  <a:extLst>
                    <a:ext uri="{9D8B030D-6E8A-4147-A177-3AD203B41FA5}">
                      <a16:colId xmlns:a16="http://schemas.microsoft.com/office/drawing/2014/main" val="1602462646"/>
                    </a:ext>
                  </a:extLst>
                </a:gridCol>
                <a:gridCol w="579946">
                  <a:extLst>
                    <a:ext uri="{9D8B030D-6E8A-4147-A177-3AD203B41FA5}">
                      <a16:colId xmlns:a16="http://schemas.microsoft.com/office/drawing/2014/main" val="32141854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es-ES" sz="1000" b="1" dirty="0" smtClean="0">
                          <a:latin typeface="Century Gothic" panose="020B0502020202020204" pitchFamily="34" charset="0"/>
                        </a:rPr>
                        <a:t>Comarca</a:t>
                      </a:r>
                      <a:endParaRPr lang="es-ES" sz="1000" b="1" dirty="0"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Asent</a:t>
                      </a:r>
                      <a:r>
                        <a:rPr lang="es-ES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. elegibles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Asent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s-E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Habit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habitad.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asent.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935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s-ES" sz="10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Jacetania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74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92,50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  <a:latin typeface="Century Gothic" panose="020B0502020202020204" pitchFamily="34" charset="0"/>
                        </a:rPr>
                        <a:t>80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9312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Alto Gállego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76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86,36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94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5598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Sobrarbe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132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92,96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  <a:latin typeface="Century Gothic" panose="020B0502020202020204" pitchFamily="34" charset="0"/>
                        </a:rPr>
                        <a:t>151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5676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La Ribagorza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  <a:latin typeface="Century Gothic" panose="020B0502020202020204" pitchFamily="34" charset="0"/>
                        </a:rPr>
                        <a:t>166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95,40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191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782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Cinco Villas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86,27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9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Hoya de Huesca / Plana de </a:t>
                      </a:r>
                      <a:r>
                        <a:rPr lang="es-ES" sz="10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Uesca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105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86,78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126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112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Somontano de Barbastro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58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95,08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64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107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Cinca Medio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58,82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235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La Litera / La </a:t>
                      </a:r>
                      <a:r>
                        <a:rPr lang="es-ES" sz="10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Llitera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574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Los </a:t>
                      </a:r>
                      <a:r>
                        <a:rPr lang="es-ES" sz="10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Monegros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012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Bajo Cinca / </a:t>
                      </a:r>
                      <a:r>
                        <a:rPr lang="es-ES" sz="10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Baix</a:t>
                      </a:r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Cinca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52,94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475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Tarazona y el Moncayo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634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Campo de Borja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647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Aranda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12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Ribera Alta del Ebro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254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Valdejalón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802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Central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95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4305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Ribera Baja del Ebro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305661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004396"/>
              </p:ext>
            </p:extLst>
          </p:nvPr>
        </p:nvGraphicFramePr>
        <p:xfrm>
          <a:off x="4644008" y="1524563"/>
          <a:ext cx="3960439" cy="4278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43853051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359548154"/>
                    </a:ext>
                  </a:extLst>
                </a:gridCol>
                <a:gridCol w="460379">
                  <a:extLst>
                    <a:ext uri="{9D8B030D-6E8A-4147-A177-3AD203B41FA5}">
                      <a16:colId xmlns:a16="http://schemas.microsoft.com/office/drawing/2014/main" val="2681899684"/>
                    </a:ext>
                  </a:extLst>
                </a:gridCol>
                <a:gridCol w="710905">
                  <a:extLst>
                    <a:ext uri="{9D8B030D-6E8A-4147-A177-3AD203B41FA5}">
                      <a16:colId xmlns:a16="http://schemas.microsoft.com/office/drawing/2014/main" val="664310520"/>
                    </a:ext>
                  </a:extLst>
                </a:gridCol>
                <a:gridCol w="484899">
                  <a:extLst>
                    <a:ext uri="{9D8B030D-6E8A-4147-A177-3AD203B41FA5}">
                      <a16:colId xmlns:a16="http://schemas.microsoft.com/office/drawing/2014/main" val="1531786714"/>
                    </a:ext>
                  </a:extLst>
                </a:gridCol>
              </a:tblGrid>
              <a:tr h="32070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Comarca</a:t>
                      </a:r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Asent</a:t>
                      </a:r>
                      <a:r>
                        <a:rPr lang="es-ES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. elegibles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Asent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s-E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Habit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habitad.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</a:t>
                      </a:r>
                      <a:r>
                        <a:rPr lang="es-E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asent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496753"/>
                  </a:ext>
                </a:extLst>
              </a:tr>
              <a:tr h="3190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Bajo Aragón-Caspe / </a:t>
                      </a:r>
                      <a:r>
                        <a:rPr lang="es-ES" sz="1000" b="1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Baix</a:t>
                      </a:r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b="1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Aragó-Casp</a:t>
                      </a:r>
                      <a:endParaRPr lang="es-ES" sz="1000" b="1" u="none" strike="noStrike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60,00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483642"/>
                  </a:ext>
                </a:extLst>
              </a:tr>
              <a:tr h="27471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Comunidad de Calatayud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093839"/>
                  </a:ext>
                </a:extLst>
              </a:tr>
              <a:tr h="2934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Campo de Cariñena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830600"/>
                  </a:ext>
                </a:extLst>
              </a:tr>
              <a:tr h="2934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Campo de Belchite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304086"/>
                  </a:ext>
                </a:extLst>
              </a:tr>
              <a:tr h="2934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Bajo Martín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404602"/>
                  </a:ext>
                </a:extLst>
              </a:tr>
              <a:tr h="1635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Campo de </a:t>
                      </a:r>
                      <a:r>
                        <a:rPr lang="es-ES" sz="1000" b="1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Daroca</a:t>
                      </a:r>
                      <a:endParaRPr lang="es-ES" sz="1000" b="1" u="none" strike="noStrike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630804"/>
                  </a:ext>
                </a:extLst>
              </a:tr>
              <a:tr h="20494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Jiloca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927643"/>
                  </a:ext>
                </a:extLst>
              </a:tr>
              <a:tr h="1635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Cuencas Mineras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157751"/>
                  </a:ext>
                </a:extLst>
              </a:tr>
              <a:tr h="2934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Andorra-Sierra de Arcos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827144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Bajo Aragón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73,91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931693"/>
                  </a:ext>
                </a:extLst>
              </a:tr>
              <a:tr h="1635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Comunidad de Teruel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85,48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116944"/>
                  </a:ext>
                </a:extLst>
              </a:tr>
              <a:tr h="2934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Maestrazgo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838541"/>
                  </a:ext>
                </a:extLst>
              </a:tr>
              <a:tr h="16359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Sierra de Albarracín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224952"/>
                  </a:ext>
                </a:extLst>
              </a:tr>
              <a:tr h="2934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Gúdar-Javalambre</a:t>
                      </a:r>
                      <a:endParaRPr lang="es-ES" sz="1000" b="1" u="none" strike="noStrike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131620"/>
                  </a:ext>
                </a:extLst>
              </a:tr>
              <a:tr h="18788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Matarraña / </a:t>
                      </a:r>
                      <a:r>
                        <a:rPr lang="es-ES" sz="1000" b="1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Matarranya</a:t>
                      </a:r>
                      <a:endParaRPr lang="es-ES" sz="1000" b="1" u="none" strike="noStrike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40351"/>
                  </a:ext>
                </a:extLst>
              </a:tr>
              <a:tr h="29347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Total</a:t>
                      </a:r>
                      <a:endParaRPr lang="es-ES" sz="10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1337</a:t>
                      </a:r>
                      <a:endParaRPr lang="es-ES" sz="10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1539</a:t>
                      </a:r>
                      <a:endParaRPr lang="es-ES" sz="10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86,87</a:t>
                      </a:r>
                      <a:endParaRPr lang="es-ES" sz="10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1621</a:t>
                      </a:r>
                      <a:endParaRPr lang="es-ES" sz="10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506719"/>
                  </a:ext>
                </a:extLst>
              </a:tr>
            </a:tbl>
          </a:graphicData>
        </a:graphic>
      </p:graphicFrame>
      <p:sp>
        <p:nvSpPr>
          <p:cNvPr id="8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73982" y="473984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104739" y="874275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Beneficiarios por provincias (asentamientos elegibles)</a:t>
            </a:r>
            <a:endParaRPr lang="es-ES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s-ES" b="1" dirty="0" smtClean="0">
                <a:latin typeface="Century Gothic" panose="020B0502020202020204" pitchFamily="34" charset="0"/>
              </a:rPr>
              <a:t>Para el tipo 3 (adaptación de entornos para mayores):</a:t>
            </a:r>
            <a:endParaRPr lang="es-ES" b="1" dirty="0" smtClean="0"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1520" y="609329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latin typeface="Century Gothic" panose="020B0502020202020204" pitchFamily="34" charset="0"/>
              </a:rPr>
              <a:t>(*) Según el Nomenclátor de población de 2019 publicado por el INE</a:t>
            </a:r>
            <a:endParaRPr lang="es-ES" sz="1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595880"/>
              </p:ext>
            </p:extLst>
          </p:nvPr>
        </p:nvGraphicFramePr>
        <p:xfrm>
          <a:off x="538169" y="2348880"/>
          <a:ext cx="8067661" cy="1876425"/>
        </p:xfrm>
        <a:graphic>
          <a:graphicData uri="http://schemas.openxmlformats.org/drawingml/2006/table">
            <a:tbl>
              <a:tblPr/>
              <a:tblGrid>
                <a:gridCol w="1613532">
                  <a:extLst>
                    <a:ext uri="{9D8B030D-6E8A-4147-A177-3AD203B41FA5}">
                      <a16:colId xmlns:a16="http://schemas.microsoft.com/office/drawing/2014/main" val="2976751239"/>
                    </a:ext>
                  </a:extLst>
                </a:gridCol>
                <a:gridCol w="1868300">
                  <a:extLst>
                    <a:ext uri="{9D8B030D-6E8A-4147-A177-3AD203B41FA5}">
                      <a16:colId xmlns:a16="http://schemas.microsoft.com/office/drawing/2014/main" val="3936826123"/>
                    </a:ext>
                  </a:extLst>
                </a:gridCol>
                <a:gridCol w="1873050">
                  <a:extLst>
                    <a:ext uri="{9D8B030D-6E8A-4147-A177-3AD203B41FA5}">
                      <a16:colId xmlns:a16="http://schemas.microsoft.com/office/drawing/2014/main" val="3872664556"/>
                    </a:ext>
                  </a:extLst>
                </a:gridCol>
                <a:gridCol w="1488644">
                  <a:extLst>
                    <a:ext uri="{9D8B030D-6E8A-4147-A177-3AD203B41FA5}">
                      <a16:colId xmlns:a16="http://schemas.microsoft.com/office/drawing/2014/main" val="1081266067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74405194"/>
                    </a:ext>
                  </a:extLst>
                </a:gridCol>
              </a:tblGrid>
              <a:tr h="195641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Provincia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Nº </a:t>
                      </a:r>
                      <a:r>
                        <a:rPr lang="es-E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asentam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algn="l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elegibles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Nº </a:t>
                      </a:r>
                      <a:r>
                        <a:rPr lang="es-E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asentam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pPr algn="l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habitados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  <a:p>
                      <a:pPr algn="ctr" fontAlgn="b"/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(habitados)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(*)</a:t>
                      </a:r>
                    </a:p>
                    <a:p>
                      <a:pPr algn="l" fontAlgn="b"/>
                      <a:r>
                        <a:rPr lang="es-E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asentam</a:t>
                      </a:r>
                      <a:r>
                        <a:rPr lang="es-E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4221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Huesca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0410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Teruel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79,94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282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Zaragoza</a:t>
                      </a:r>
                      <a:endParaRPr lang="es-ES" sz="20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47,70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98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1054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1539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68,49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1621</a:t>
                      </a:r>
                      <a:endParaRPr lang="es-ES" sz="2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273978"/>
                  </a:ext>
                </a:extLst>
              </a:tr>
            </a:tbl>
          </a:graphicData>
        </a:graphic>
      </p:graphicFrame>
      <p:sp>
        <p:nvSpPr>
          <p:cNvPr id="8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73982" y="473984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104739" y="81253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Beneficiarios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por comarcas (asentamientos 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elegibles)</a:t>
            </a:r>
          </a:p>
          <a:p>
            <a:r>
              <a:rPr lang="es-ES" b="1" dirty="0">
                <a:latin typeface="Century Gothic" panose="020B0502020202020204" pitchFamily="34" charset="0"/>
              </a:rPr>
              <a:t>Para el tipo 3 </a:t>
            </a:r>
            <a:r>
              <a:rPr lang="es-ES" b="1" dirty="0" smtClean="0">
                <a:latin typeface="Century Gothic" panose="020B0502020202020204" pitchFamily="34" charset="0"/>
              </a:rPr>
              <a:t>(</a:t>
            </a:r>
            <a:r>
              <a:rPr lang="es-ES" b="1" dirty="0">
                <a:latin typeface="Century Gothic" panose="020B0502020202020204" pitchFamily="34" charset="0"/>
              </a:rPr>
              <a:t>adaptación de entornos para mayores</a:t>
            </a:r>
            <a:r>
              <a:rPr lang="es-ES" b="1" dirty="0" smtClean="0">
                <a:latin typeface="Century Gothic" panose="020B0502020202020204" pitchFamily="34" charset="0"/>
              </a:rPr>
              <a:t>):</a:t>
            </a:r>
            <a:endParaRPr lang="es-ES" b="1" dirty="0">
              <a:latin typeface="Century Gothic" panose="020B0502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4739" y="641772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latin typeface="Century Gothic" panose="020B0502020202020204" pitchFamily="34" charset="0"/>
              </a:rPr>
              <a:t>(*) Según el Nomenclátor de población de 2019 publicado por el INE</a:t>
            </a:r>
            <a:endParaRPr lang="es-ES" sz="1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21527"/>
              </p:ext>
            </p:extLst>
          </p:nvPr>
        </p:nvGraphicFramePr>
        <p:xfrm>
          <a:off x="539552" y="1524563"/>
          <a:ext cx="3701842" cy="4238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8817">
                  <a:extLst>
                    <a:ext uri="{9D8B030D-6E8A-4147-A177-3AD203B41FA5}">
                      <a16:colId xmlns:a16="http://schemas.microsoft.com/office/drawing/2014/main" val="4152066558"/>
                    </a:ext>
                  </a:extLst>
                </a:gridCol>
                <a:gridCol w="657407">
                  <a:extLst>
                    <a:ext uri="{9D8B030D-6E8A-4147-A177-3AD203B41FA5}">
                      <a16:colId xmlns:a16="http://schemas.microsoft.com/office/drawing/2014/main" val="762515556"/>
                    </a:ext>
                  </a:extLst>
                </a:gridCol>
                <a:gridCol w="422713">
                  <a:extLst>
                    <a:ext uri="{9D8B030D-6E8A-4147-A177-3AD203B41FA5}">
                      <a16:colId xmlns:a16="http://schemas.microsoft.com/office/drawing/2014/main" val="2001037723"/>
                    </a:ext>
                  </a:extLst>
                </a:gridCol>
                <a:gridCol w="682959">
                  <a:extLst>
                    <a:ext uri="{9D8B030D-6E8A-4147-A177-3AD203B41FA5}">
                      <a16:colId xmlns:a16="http://schemas.microsoft.com/office/drawing/2014/main" val="1602462646"/>
                    </a:ext>
                  </a:extLst>
                </a:gridCol>
                <a:gridCol w="579946">
                  <a:extLst>
                    <a:ext uri="{9D8B030D-6E8A-4147-A177-3AD203B41FA5}">
                      <a16:colId xmlns:a16="http://schemas.microsoft.com/office/drawing/2014/main" val="32141854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es-ES" sz="1000" b="1" dirty="0" smtClean="0">
                          <a:latin typeface="Century Gothic" panose="020B0502020202020204" pitchFamily="34" charset="0"/>
                        </a:rPr>
                        <a:t>Comarca</a:t>
                      </a:r>
                      <a:endParaRPr lang="es-ES" sz="1000" b="1" dirty="0"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Asent</a:t>
                      </a:r>
                      <a:r>
                        <a:rPr lang="es-ES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. elegibles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Asent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s-E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Habit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habitad.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asent.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935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s-ES" sz="10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Jacetania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  <a:latin typeface="Century Gothic" panose="020B0502020202020204" pitchFamily="34" charset="0"/>
                        </a:rPr>
                        <a:t>80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9312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Alto Gállego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82,95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94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5598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Sobrarbe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84,51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>
                          <a:effectLst/>
                          <a:latin typeface="Century Gothic" panose="020B0502020202020204" pitchFamily="34" charset="0"/>
                        </a:rPr>
                        <a:t>151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5676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La Ribagorza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87,93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191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782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Cinco Villas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82,35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55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9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Hoya de Huesca / Plana de </a:t>
                      </a:r>
                      <a:r>
                        <a:rPr lang="es-ES" sz="10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Uesca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68,60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126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112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Somontano de Barbastro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54,10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64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1071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Cinca Medio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235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La Litera / La </a:t>
                      </a:r>
                      <a:r>
                        <a:rPr lang="es-ES" sz="10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Llitera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74,19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5744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Los </a:t>
                      </a:r>
                      <a:r>
                        <a:rPr lang="es-ES" sz="10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Monegros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62,00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012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Bajo Cinca / </a:t>
                      </a:r>
                      <a:r>
                        <a:rPr lang="es-ES" sz="10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Baix</a:t>
                      </a:r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 Cinca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475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Tarazona y el Moncayo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634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Campo de Borja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647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Aranda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71,43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12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Ribera Alta del Ebro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2543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Valdejalón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802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Central</a:t>
                      </a:r>
                      <a:endParaRPr lang="es-ES" sz="1000" b="1" i="0" u="none" strike="noStrike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u="none" strike="noStrike" dirty="0">
                          <a:effectLst/>
                          <a:latin typeface="Century Gothic" panose="020B0502020202020204" pitchFamily="34" charset="0"/>
                        </a:rPr>
                        <a:t>95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4305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Ribera Baja del Ebro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092582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761564"/>
              </p:ext>
            </p:extLst>
          </p:nvPr>
        </p:nvGraphicFramePr>
        <p:xfrm>
          <a:off x="4644008" y="1524561"/>
          <a:ext cx="4104456" cy="42386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8194">
                  <a:extLst>
                    <a:ext uri="{9D8B030D-6E8A-4147-A177-3AD203B41FA5}">
                      <a16:colId xmlns:a16="http://schemas.microsoft.com/office/drawing/2014/main" val="3438530515"/>
                    </a:ext>
                  </a:extLst>
                </a:gridCol>
                <a:gridCol w="608067">
                  <a:extLst>
                    <a:ext uri="{9D8B030D-6E8A-4147-A177-3AD203B41FA5}">
                      <a16:colId xmlns:a16="http://schemas.microsoft.com/office/drawing/2014/main" val="2359548154"/>
                    </a:ext>
                  </a:extLst>
                </a:gridCol>
                <a:gridCol w="532059">
                  <a:extLst>
                    <a:ext uri="{9D8B030D-6E8A-4147-A177-3AD203B41FA5}">
                      <a16:colId xmlns:a16="http://schemas.microsoft.com/office/drawing/2014/main" val="2681899684"/>
                    </a:ext>
                  </a:extLst>
                </a:gridCol>
                <a:gridCol w="713604">
                  <a:extLst>
                    <a:ext uri="{9D8B030D-6E8A-4147-A177-3AD203B41FA5}">
                      <a16:colId xmlns:a16="http://schemas.microsoft.com/office/drawing/2014/main" val="664310520"/>
                    </a:ext>
                  </a:extLst>
                </a:gridCol>
                <a:gridCol w="502532">
                  <a:extLst>
                    <a:ext uri="{9D8B030D-6E8A-4147-A177-3AD203B41FA5}">
                      <a16:colId xmlns:a16="http://schemas.microsoft.com/office/drawing/2014/main" val="1531786714"/>
                    </a:ext>
                  </a:extLst>
                </a:gridCol>
              </a:tblGrid>
              <a:tr h="32161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Comarca</a:t>
                      </a:r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u="none" strike="noStrike" dirty="0" err="1" smtClean="0">
                          <a:effectLst/>
                          <a:latin typeface="Century Gothic" panose="020B0502020202020204" pitchFamily="34" charset="0"/>
                        </a:rPr>
                        <a:t>Asent</a:t>
                      </a:r>
                      <a:r>
                        <a:rPr lang="es-ES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. elegibles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Asent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 </a:t>
                      </a:r>
                      <a:r>
                        <a:rPr lang="es-E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Habit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% habitad.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</a:t>
                      </a:r>
                      <a:r>
                        <a:rPr lang="es-E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asent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496753"/>
                  </a:ext>
                </a:extLst>
              </a:tr>
              <a:tr h="3199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Bajo Aragón-Caspe / </a:t>
                      </a:r>
                      <a:r>
                        <a:rPr lang="es-ES" sz="1000" b="1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Baix</a:t>
                      </a:r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000" b="1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Aragó-Casp</a:t>
                      </a:r>
                      <a:endParaRPr lang="es-ES" sz="1000" b="1" u="none" strike="noStrike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483642"/>
                  </a:ext>
                </a:extLst>
              </a:tr>
              <a:tr h="2754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Comunidad de Calatayud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72,29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2093839"/>
                  </a:ext>
                </a:extLst>
              </a:tr>
              <a:tr h="2210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Campo de Cariñena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42,11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830600"/>
                  </a:ext>
                </a:extLst>
              </a:tr>
              <a:tr h="2210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Campo de Belchite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86,67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304086"/>
                  </a:ext>
                </a:extLst>
              </a:tr>
              <a:tr h="2210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Bajo Martín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404602"/>
                  </a:ext>
                </a:extLst>
              </a:tr>
              <a:tr h="18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Campo de </a:t>
                      </a:r>
                      <a:r>
                        <a:rPr lang="es-ES" sz="1000" b="1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Daroca</a:t>
                      </a:r>
                      <a:endParaRPr lang="es-ES" sz="1000" b="1" u="none" strike="noStrike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630804"/>
                  </a:ext>
                </a:extLst>
              </a:tr>
              <a:tr h="2474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Jiloca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91,38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927643"/>
                  </a:ext>
                </a:extLst>
              </a:tr>
              <a:tr h="18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Cuencas Mineras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83,33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157751"/>
                  </a:ext>
                </a:extLst>
              </a:tr>
              <a:tr h="29430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Andorra-Sierra de Arcos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77,78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827144"/>
                  </a:ext>
                </a:extLst>
              </a:tr>
              <a:tr h="21433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Bajo Aragón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931693"/>
                  </a:ext>
                </a:extLst>
              </a:tr>
              <a:tr h="18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Comunidad de Teruel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77,42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116944"/>
                  </a:ext>
                </a:extLst>
              </a:tr>
              <a:tr h="29430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Maestrazgo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93,10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838541"/>
                  </a:ext>
                </a:extLst>
              </a:tr>
              <a:tr h="1812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Sierra de Albarracín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85,29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224952"/>
                  </a:ext>
                </a:extLst>
              </a:tr>
              <a:tr h="29430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Gúdar-Javalambre</a:t>
                      </a:r>
                      <a:endParaRPr lang="es-ES" sz="1000" b="1" u="none" strike="noStrike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81,36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131620"/>
                  </a:ext>
                </a:extLst>
              </a:tr>
              <a:tr h="29430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Matarraña / </a:t>
                      </a:r>
                      <a:r>
                        <a:rPr lang="es-ES" sz="1000" b="1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Matarranya</a:t>
                      </a:r>
                      <a:endParaRPr lang="es-ES" sz="1000" b="1" u="none" strike="noStrike" kern="1200" dirty="0">
                        <a:solidFill>
                          <a:srgbClr val="FF000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55,56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40351"/>
                  </a:ext>
                </a:extLst>
              </a:tr>
              <a:tr h="29430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0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Total</a:t>
                      </a:r>
                      <a:endParaRPr lang="es-ES" sz="10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1054</a:t>
                      </a:r>
                      <a:endParaRPr lang="es-ES" sz="11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1539</a:t>
                      </a:r>
                      <a:endParaRPr lang="es-ES" sz="10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68,49</a:t>
                      </a:r>
                      <a:endParaRPr lang="es-ES" sz="1100" b="1" i="0" u="none" strike="noStrike" dirty="0">
                        <a:solidFill>
                          <a:srgbClr val="0000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ES" sz="10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1621</a:t>
                      </a:r>
                      <a:endParaRPr lang="es-ES" sz="1000" b="1" u="none" strike="noStrike" kern="1200" dirty="0">
                        <a:solidFill>
                          <a:srgbClr val="0000FF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946" marR="7946" marT="7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506719"/>
                  </a:ext>
                </a:extLst>
              </a:tr>
            </a:tbl>
          </a:graphicData>
        </a:graphic>
      </p:graphicFrame>
      <p:sp>
        <p:nvSpPr>
          <p:cNvPr id="8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3982" y="718491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489792"/>
            <a:ext cx="299095" cy="2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399165" y="1047492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Criterios de valoración (I)</a:t>
            </a:r>
          </a:p>
          <a:p>
            <a:endParaRPr lang="es-ES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Ubicación territorial (20 puntos)</a:t>
            </a:r>
          </a:p>
          <a:p>
            <a:endParaRPr lang="es-ES" b="1" dirty="0" smtClean="0"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Valor del Índice Sintético de Desarrollo Territorial (ISDT) (2019)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Rango en la Estructura del Sistema de Asentamientos (2020)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Funcionalidad municipal (2020)</a:t>
            </a:r>
          </a:p>
          <a:p>
            <a:endParaRPr lang="es-ES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Valoración del proyecto presentado (25 puntos)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Calidad de la documentación presentada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Características del proyecto en relación con la línea de ayuda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Población relacionada con el proyecto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Relación con el empleo femenino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Relación con el empleo joven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Innovación tecnológica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Incidencia medioambiental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Número de proyectos presentados (2 puntos)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latin typeface="Century Gothic" panose="020B0502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Máximo 2 proyectos</a:t>
            </a:r>
          </a:p>
        </p:txBody>
      </p:sp>
      <p:sp>
        <p:nvSpPr>
          <p:cNvPr id="6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3982" y="718491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489792"/>
            <a:ext cx="299095" cy="2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399165" y="104749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Criterios de adjudicación:  </a:t>
            </a:r>
            <a:r>
              <a:rPr lang="es-ES" b="1" dirty="0" smtClean="0">
                <a:latin typeface="Century Gothic" panose="020B0502020202020204" pitchFamily="34" charset="0"/>
              </a:rPr>
              <a:t>Índice Sintético de Desarrollo Territorial (ISDT)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01" y="1556792"/>
            <a:ext cx="6705600" cy="134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748" y="3212976"/>
            <a:ext cx="6706153" cy="1839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8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3982" y="718491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489792"/>
            <a:ext cx="299095" cy="2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399165" y="104749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Criterios de adjudicación:  </a:t>
            </a:r>
            <a:r>
              <a:rPr lang="es-ES" b="1" dirty="0" smtClean="0">
                <a:latin typeface="Century Gothic" panose="020B0502020202020204" pitchFamily="34" charset="0"/>
              </a:rPr>
              <a:t>Índice Sintético de Desarrollo Territorial (ISDT)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28775" y="1958731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Expresa el desarrollo territorial de cada </a:t>
            </a: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municipio</a:t>
            </a:r>
            <a:r>
              <a:rPr lang="es-ES" sz="1600" b="1" dirty="0" smtClean="0">
                <a:latin typeface="Century Gothic" panose="020B0502020202020204" pitchFamily="34" charset="0"/>
              </a:rPr>
              <a:t> de Aragón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Se define también para el </a:t>
            </a: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ámbito comarcal </a:t>
            </a:r>
            <a:r>
              <a:rPr lang="es-ES" sz="1600" b="1" dirty="0" smtClean="0">
                <a:latin typeface="Century Gothic" panose="020B0502020202020204" pitchFamily="34" charset="0"/>
              </a:rPr>
              <a:t>y un índice auxiliar a nivel de </a:t>
            </a: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asentamiento de población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Su valor oscila entre 98,321 y 112,480 (valor medio 100)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Se construye a partir de </a:t>
            </a: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100 variables </a:t>
            </a:r>
            <a:r>
              <a:rPr lang="es-ES" sz="1600" b="1" dirty="0" smtClean="0">
                <a:latin typeface="Century Gothic" panose="020B0502020202020204" pitchFamily="34" charset="0"/>
              </a:rPr>
              <a:t>que explican el desarrollo de cada uno de los factores territoriales que inciden en la calidad de vida de las personas</a:t>
            </a:r>
          </a:p>
          <a:p>
            <a:pPr algn="just"/>
            <a:endParaRPr lang="es-ES" sz="1600" b="1" dirty="0" smtClean="0">
              <a:latin typeface="Century Gothic" panose="020B0502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Actividad económica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Alojamiento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Equipamientos y servicios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Movilidad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Escenario vital y patrimonio territorial</a:t>
            </a:r>
            <a:r>
              <a:rPr lang="es-ES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9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489792"/>
            <a:ext cx="299095" cy="2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77" y="744777"/>
            <a:ext cx="3903123" cy="551723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37" y="735401"/>
            <a:ext cx="3909756" cy="552660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3982" y="718491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1. ANTECEDENTES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489792"/>
            <a:ext cx="299095" cy="2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8AB05D0-7CA0-4422-9079-310E48180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0" y="1047302"/>
            <a:ext cx="7404677" cy="1532446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6CE6DED-259D-4E6A-B7B7-8F00A29E1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17" y="2808842"/>
            <a:ext cx="7404676" cy="1679944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34FE73-7AAE-435D-AE25-4B7ACE32B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17" y="4653136"/>
            <a:ext cx="7440856" cy="1972753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620FFAE-87B7-4980-9D85-C030986473AE}"/>
              </a:ext>
            </a:extLst>
          </p:cNvPr>
          <p:cNvSpPr txBox="1"/>
          <p:nvPr/>
        </p:nvSpPr>
        <p:spPr>
          <a:xfrm rot="19340438">
            <a:off x="127403" y="1574443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CONVOCATORIA </a:t>
            </a:r>
          </a:p>
          <a:p>
            <a:pPr algn="ctr"/>
            <a:r>
              <a:rPr lang="es-E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ENTIDADES LOCALES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81A801-4A36-41A1-A888-042F50893F2A}"/>
              </a:ext>
            </a:extLst>
          </p:cNvPr>
          <p:cNvSpPr txBox="1"/>
          <p:nvPr/>
        </p:nvSpPr>
        <p:spPr>
          <a:xfrm rot="19340438">
            <a:off x="107903" y="3051206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RESOLUCIÓN CONVOCATORIA ENTIDADES LOCALES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47A61C2-6CC4-4175-99E1-82497E45FFE7}"/>
              </a:ext>
            </a:extLst>
          </p:cNvPr>
          <p:cNvSpPr txBox="1"/>
          <p:nvPr/>
        </p:nvSpPr>
        <p:spPr>
          <a:xfrm rot="19340438">
            <a:off x="127405" y="4763925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BASES REGULADORAS EMPRESAS Y ASOCIACIONES</a:t>
            </a:r>
          </a:p>
        </p:txBody>
      </p:sp>
    </p:spTree>
    <p:extLst>
      <p:ext uri="{BB962C8B-B14F-4D97-AF65-F5344CB8AC3E}">
        <p14:creationId xmlns:p14="http://schemas.microsoft.com/office/powerpoint/2010/main" val="405802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489792"/>
            <a:ext cx="299095" cy="2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44777"/>
            <a:ext cx="3954065" cy="558924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8" y="744777"/>
            <a:ext cx="3954066" cy="5589240"/>
          </a:xfrm>
          <a:prstGeom prst="rect">
            <a:avLst/>
          </a:prstGeom>
        </p:spPr>
      </p:pic>
      <p:sp>
        <p:nvSpPr>
          <p:cNvPr id="6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9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3982" y="718491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489792"/>
            <a:ext cx="299095" cy="2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399165" y="104749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Criterios de adjudicación:  </a:t>
            </a:r>
            <a:r>
              <a:rPr lang="es-ES" b="1" dirty="0" smtClean="0">
                <a:latin typeface="Century Gothic" panose="020B0502020202020204" pitchFamily="34" charset="0"/>
              </a:rPr>
              <a:t>Índice Sintético de Desarrollo Territorial (ISDT)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364879" y="1700808"/>
            <a:ext cx="6192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Utilizado en la convocatoria de subvenciones con cargo al Fondo de Cohesión Territorial (FCT) de 2018 para entidades locales.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Utilizado por la Diputación Provincial de Zaragoza (BOP de 24/12/2019) en su “Plan </a:t>
            </a:r>
            <a:r>
              <a:rPr lang="es-ES" sz="1600" b="1" dirty="0">
                <a:latin typeface="Century Gothic" panose="020B0502020202020204" pitchFamily="34" charset="0"/>
              </a:rPr>
              <a:t>de concertación de lucha contra la despoblación para el ejercicio </a:t>
            </a:r>
            <a:r>
              <a:rPr lang="es-ES" sz="1600" b="1" dirty="0" smtClean="0">
                <a:latin typeface="Century Gothic" panose="020B0502020202020204" pitchFamily="34" charset="0"/>
              </a:rPr>
              <a:t>2019”.</a:t>
            </a:r>
          </a:p>
          <a:p>
            <a:pPr algn="just"/>
            <a:endParaRPr lang="es-ES" sz="1600" b="1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Proyectos ubicados en municipios o asentamientos en los con </a:t>
            </a: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ISDT &lt;= 99 se valoran con 10 puntos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Proyectos ubicados en municipios o asentamientos en los asentamientos con </a:t>
            </a: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ISDT &gt;= 101 se valoran con 0 puntos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Proyectos </a:t>
            </a:r>
            <a:r>
              <a:rPr lang="es-ES" sz="1600" b="1" dirty="0">
                <a:latin typeface="Century Gothic" panose="020B0502020202020204" pitchFamily="34" charset="0"/>
              </a:rPr>
              <a:t>ubicados en municipios o asentamientos en los asentamientos con </a:t>
            </a:r>
            <a:r>
              <a:rPr lang="es-E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ISDT </a:t>
            </a: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&gt; 99 y &lt; </a:t>
            </a:r>
            <a:r>
              <a:rPr lang="es-E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101 se valoran </a:t>
            </a: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entre 10 y 0 puntos (fórmula lineal)</a:t>
            </a:r>
            <a:endParaRPr lang="es-ES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3982" y="718491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489792"/>
            <a:ext cx="299095" cy="2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251520" y="1047492"/>
            <a:ext cx="879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Criterios de adjudicación:  </a:t>
            </a:r>
            <a:r>
              <a:rPr lang="es-ES" b="1" dirty="0" smtClean="0">
                <a:latin typeface="Century Gothic" panose="020B0502020202020204" pitchFamily="34" charset="0"/>
              </a:rPr>
              <a:t>Rango del Sistema de Municipios / Asentamientos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416824"/>
            <a:ext cx="6800850" cy="155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1475656" y="3640915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Expresa la </a:t>
            </a: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jerarquía territorial </a:t>
            </a:r>
            <a:r>
              <a:rPr lang="es-ES" sz="1600" b="1" dirty="0" smtClean="0">
                <a:latin typeface="Century Gothic" panose="020B0502020202020204" pitchFamily="34" charset="0"/>
              </a:rPr>
              <a:t>que cada asentamiento  ocupa dentro del conjunto del sistema aragonés de asentamientos en función de un conjunto de variables.</a:t>
            </a:r>
          </a:p>
          <a:p>
            <a:pPr algn="just"/>
            <a:r>
              <a:rPr lang="es-ES" sz="1600" b="1" dirty="0" smtClean="0">
                <a:latin typeface="Century Gothic" panose="020B0502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Se propone como </a:t>
            </a: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referencia para la ubicación de equipamientos y servicios </a:t>
            </a:r>
            <a:r>
              <a:rPr lang="es-ES" sz="1600" b="1" dirty="0" smtClean="0">
                <a:latin typeface="Century Gothic" panose="020B0502020202020204" pitchFamily="34" charset="0"/>
              </a:rPr>
              <a:t>de carácter supramunicipal.</a:t>
            </a:r>
          </a:p>
          <a:p>
            <a:pPr algn="just"/>
            <a:endParaRPr lang="es-ES" sz="1600" b="1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Se define también para el </a:t>
            </a: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ámbito municipal </a:t>
            </a:r>
            <a:r>
              <a:rPr lang="es-ES" sz="1600" b="1" dirty="0" smtClean="0">
                <a:latin typeface="Century Gothic" panose="020B0502020202020204" pitchFamily="34" charset="0"/>
              </a:rPr>
              <a:t>y representa la potencialidad del asentamiento / municipio en relación al conjunto de todos los existentes en Aragón. </a:t>
            </a:r>
            <a:endParaRPr lang="es-ES" sz="16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3982" y="718491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489792"/>
            <a:ext cx="299095" cy="2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251520" y="1047492"/>
            <a:ext cx="879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Criterios de adjudicación:  </a:t>
            </a:r>
            <a:r>
              <a:rPr lang="es-ES" b="1" dirty="0" smtClean="0">
                <a:latin typeface="Century Gothic" panose="020B0502020202020204" pitchFamily="34" charset="0"/>
              </a:rPr>
              <a:t>Rango del Sistema de Municipios / Asentamientos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88815" y="1700808"/>
            <a:ext cx="73448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Century Gothic" panose="020B0502020202020204" pitchFamily="34" charset="0"/>
              </a:rPr>
              <a:t>Los criterios utilizados para la </a:t>
            </a:r>
            <a:r>
              <a:rPr lang="es-ES" sz="1600" b="1" dirty="0" smtClean="0">
                <a:latin typeface="Century Gothic" panose="020B0502020202020204" pitchFamily="34" charset="0"/>
              </a:rPr>
              <a:t>definición </a:t>
            </a:r>
            <a:r>
              <a:rPr lang="es-ES" sz="1600" b="1" dirty="0">
                <a:latin typeface="Century Gothic" panose="020B0502020202020204" pitchFamily="34" charset="0"/>
              </a:rPr>
              <a:t>de los grupos y los rangos de asentamientos son los </a:t>
            </a:r>
            <a:r>
              <a:rPr lang="es-ES" sz="1600" b="1" dirty="0" smtClean="0">
                <a:latin typeface="Century Gothic" panose="020B0502020202020204" pitchFamily="34" charset="0"/>
              </a:rPr>
              <a:t>siguientes:</a:t>
            </a:r>
          </a:p>
          <a:p>
            <a:endParaRPr lang="es-ES" sz="1600" b="1" dirty="0" smtClean="0">
              <a:latin typeface="Century Gothic" panose="020B0502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El </a:t>
            </a:r>
            <a:r>
              <a:rPr lang="es-ES" sz="1600" b="1" dirty="0">
                <a:latin typeface="Century Gothic" panose="020B0502020202020204" pitchFamily="34" charset="0"/>
              </a:rPr>
              <a:t>estatus jurídico preexistente de algunos asentamientos. </a:t>
            </a:r>
            <a:endParaRPr lang="es-ES" sz="1600" b="1" dirty="0" smtClean="0">
              <a:latin typeface="Century Gothic" panose="020B0502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La </a:t>
            </a:r>
            <a:r>
              <a:rPr lang="es-ES" sz="1600" b="1" dirty="0">
                <a:latin typeface="Century Gothic" panose="020B0502020202020204" pitchFamily="34" charset="0"/>
              </a:rPr>
              <a:t>función </a:t>
            </a:r>
            <a:r>
              <a:rPr lang="es-ES" sz="1600" b="1" dirty="0" smtClean="0">
                <a:latin typeface="Century Gothic" panose="020B0502020202020204" pitchFamily="34" charset="0"/>
              </a:rPr>
              <a:t>que </a:t>
            </a:r>
            <a:r>
              <a:rPr lang="es-ES" sz="1600" b="1" dirty="0">
                <a:latin typeface="Century Gothic" panose="020B0502020202020204" pitchFamily="34" charset="0"/>
              </a:rPr>
              <a:t>ejercen en el territorio por disponer de equipamientos y servicios de carácter supramunicipal. </a:t>
            </a:r>
            <a:endParaRPr lang="es-ES" sz="1600" b="1" dirty="0" smtClean="0">
              <a:latin typeface="Century Gothic" panose="020B0502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La </a:t>
            </a:r>
            <a:r>
              <a:rPr lang="es-ES" sz="1600" b="1" dirty="0">
                <a:latin typeface="Century Gothic" panose="020B0502020202020204" pitchFamily="34" charset="0"/>
              </a:rPr>
              <a:t>ubicación en el territorio, en relación con el resto de </a:t>
            </a:r>
            <a:r>
              <a:rPr lang="es-ES" sz="1600" b="1" dirty="0" smtClean="0">
                <a:latin typeface="Century Gothic" panose="020B0502020202020204" pitchFamily="34" charset="0"/>
              </a:rPr>
              <a:t>asentamientos</a:t>
            </a:r>
            <a:r>
              <a:rPr lang="es-ES" sz="1600" b="1" dirty="0">
                <a:latin typeface="Century Gothic" panose="020B0502020202020204" pitchFamily="34" charset="0"/>
              </a:rPr>
              <a:t>, determinada por las características de la red viaria. </a:t>
            </a:r>
            <a:endParaRPr lang="es-ES" sz="1600" b="1" dirty="0" smtClean="0">
              <a:latin typeface="Century Gothic" panose="020B0502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La </a:t>
            </a:r>
            <a:r>
              <a:rPr lang="es-ES" sz="1600" b="1" dirty="0">
                <a:latin typeface="Century Gothic" panose="020B0502020202020204" pitchFamily="34" charset="0"/>
              </a:rPr>
              <a:t>delimitación comarcal, como espacio de referencia prioritario para el acceso a los equipamientos y </a:t>
            </a:r>
            <a:r>
              <a:rPr lang="es-ES" sz="1600" b="1" dirty="0" smtClean="0">
                <a:latin typeface="Century Gothic" panose="020B0502020202020204" pitchFamily="34" charset="0"/>
              </a:rPr>
              <a:t>servicios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La </a:t>
            </a:r>
            <a:r>
              <a:rPr lang="es-ES" sz="1600" b="1" dirty="0">
                <a:latin typeface="Century Gothic" panose="020B0502020202020204" pitchFamily="34" charset="0"/>
              </a:rPr>
              <a:t>población empadronada en los asentamientos del municipio según el último Nomenclátor publicado. </a:t>
            </a:r>
            <a:endParaRPr lang="es-ES" sz="1600" b="1" dirty="0" smtClean="0">
              <a:latin typeface="Century Gothic" panose="020B0502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El </a:t>
            </a:r>
            <a:r>
              <a:rPr lang="es-ES" sz="1600" b="1" dirty="0">
                <a:latin typeface="Century Gothic" panose="020B0502020202020204" pitchFamily="34" charset="0"/>
              </a:rPr>
              <a:t>índice de potencialidad de </a:t>
            </a:r>
            <a:r>
              <a:rPr lang="es-ES" sz="1600" b="1" dirty="0" smtClean="0">
                <a:latin typeface="Century Gothic" panose="020B0502020202020204" pitchFamily="34" charset="0"/>
              </a:rPr>
              <a:t>autosuficiencia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El </a:t>
            </a:r>
            <a:r>
              <a:rPr lang="es-ES" sz="1600" b="1" dirty="0">
                <a:latin typeface="Century Gothic" panose="020B0502020202020204" pitchFamily="34" charset="0"/>
              </a:rPr>
              <a:t>índice de equipamiento escolar básico </a:t>
            </a:r>
            <a:endParaRPr lang="es-ES" sz="1600" b="1" dirty="0" smtClean="0">
              <a:latin typeface="Century Gothic" panose="020B0502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El </a:t>
            </a:r>
            <a:r>
              <a:rPr lang="es-ES" sz="1600" b="1" dirty="0">
                <a:latin typeface="Century Gothic" panose="020B0502020202020204" pitchFamily="34" charset="0"/>
              </a:rPr>
              <a:t>índice de viabilidad </a:t>
            </a:r>
            <a:r>
              <a:rPr lang="es-ES" sz="1600" b="1" dirty="0" smtClean="0">
                <a:latin typeface="Century Gothic" panose="020B0502020202020204" pitchFamily="34" charset="0"/>
              </a:rPr>
              <a:t>demográfica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Su </a:t>
            </a:r>
            <a:r>
              <a:rPr lang="es-ES" sz="1600" b="1" dirty="0">
                <a:latin typeface="Century Gothic" panose="020B0502020202020204" pitchFamily="34" charset="0"/>
              </a:rPr>
              <a:t>carácter agrupado o aislado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3982" y="718491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489792"/>
            <a:ext cx="299095" cy="2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251520" y="1047492"/>
            <a:ext cx="879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Criterios de adjudicación:  </a:t>
            </a:r>
            <a:r>
              <a:rPr lang="es-ES" b="1" dirty="0" smtClean="0">
                <a:latin typeface="Century Gothic" panose="020B0502020202020204" pitchFamily="34" charset="0"/>
              </a:rPr>
              <a:t>Rango del Sistema de Municipios / Asentamientos</a:t>
            </a:r>
          </a:p>
        </p:txBody>
      </p:sp>
      <p:graphicFrame>
        <p:nvGraphicFramePr>
          <p:cNvPr id="9" name="Group 81">
            <a:extLst>
              <a:ext uri="{FF2B5EF4-FFF2-40B4-BE49-F238E27FC236}">
                <a16:creationId xmlns:a16="http://schemas.microsoft.com/office/drawing/2014/main" id="{86451C58-26D1-4A0B-9B5C-26835B8BC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418314"/>
              </p:ext>
            </p:extLst>
          </p:nvPr>
        </p:nvGraphicFramePr>
        <p:xfrm>
          <a:off x="251520" y="1452563"/>
          <a:ext cx="8646491" cy="5056795"/>
        </p:xfrm>
        <a:graphic>
          <a:graphicData uri="http://schemas.openxmlformats.org/drawingml/2006/table">
            <a:tbl>
              <a:tblPr/>
              <a:tblGrid>
                <a:gridCol w="484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2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9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8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Grupo (Año 2018)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Total / 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Cap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.,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mun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.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Criterios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Capital regional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1/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1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Capital de Aragón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Capitales provinciales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2/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2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Dip. prov. /  Deleg. Gob.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III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Cabeceras </a:t>
                      </a:r>
                      <a:r>
                        <a:rPr kumimoji="0" lang="es-E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supracomarcales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9/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9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DGOT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IV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Capitales comarcales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21/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21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Leyes de creación de comarcas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V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Otras centralidades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33/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33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Capitales comarcales / Análisis territorial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VI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Asentamientos autosuficientes 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59 /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52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1.000 habitantes o más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VII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Asentamientos autosuficientes B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40/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40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Índice de Potencialidad (4/7)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VIII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Asentamientos dependientes en transición a la autosuficiencia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69/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54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&gt;=  500 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hab. 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y &lt; 1.000 hab. / Índice de Potencialidad (4/7)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Asentamientos dependientes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501/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304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&gt;= 100 hab. y &lt; 500 hab. 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/ Aula 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escolar 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/ 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Ind.Pot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(1/7)/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I.Viab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. = 0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2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Asentamientos dependientes de problemática viabilidad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808/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213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&lt; 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100 / sin escuela / 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Ind.Pot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 (0/7) / </a:t>
                      </a:r>
                      <a:r>
                        <a:rPr kumimoji="0" lang="es-E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I.Viab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. &lt; 0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XI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Asentamientos deshabitados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77/</a:t>
                      </a: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</a:rPr>
                        <a:t>0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 hab. Según Nomenclátor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XII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Asentamientos aislados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5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3982" y="718491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489792"/>
            <a:ext cx="299095" cy="2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251520" y="1047492"/>
            <a:ext cx="879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Criterios de adjudicación:  </a:t>
            </a:r>
            <a:r>
              <a:rPr lang="es-ES" b="1" dirty="0" smtClean="0">
                <a:latin typeface="Century Gothic" panose="020B0502020202020204" pitchFamily="34" charset="0"/>
              </a:rPr>
              <a:t>Rango del Sistema de Municipios / Asentamientos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364879" y="1700808"/>
            <a:ext cx="619268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Utilizado en la convocatoria de </a:t>
            </a: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subvenciones con cargo al Fondo de Cohesión Territorial </a:t>
            </a:r>
            <a:r>
              <a:rPr lang="es-ES" sz="1600" b="1" dirty="0" smtClean="0">
                <a:latin typeface="Century Gothic" panose="020B0502020202020204" pitchFamily="34" charset="0"/>
              </a:rPr>
              <a:t>(FCT) de 2018 para entidades locales.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latin typeface="Century Gothic" panose="020B0502020202020204" pitchFamily="34" charset="0"/>
              </a:rPr>
              <a:t>Utilizado por la Dirección General de Administración Local en la convocatoria de </a:t>
            </a: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subvenciones para el Fondo de Inversiones de Teruel</a:t>
            </a:r>
            <a:r>
              <a:rPr lang="es-ES" sz="1600" b="1" dirty="0" smtClean="0">
                <a:latin typeface="Century Gothic" panose="020B0502020202020204" pitchFamily="34" charset="0"/>
              </a:rPr>
              <a:t> para 2018 </a:t>
            </a:r>
            <a:r>
              <a:rPr lang="es-ES" sz="1600" dirty="0" smtClean="0">
                <a:latin typeface="Century Gothic" panose="020B0502020202020204" pitchFamily="34" charset="0"/>
              </a:rPr>
              <a:t>(</a:t>
            </a:r>
            <a:r>
              <a:rPr lang="es-ES" sz="1600" dirty="0" smtClean="0"/>
              <a:t>ORDEN PRE/265/2019, de 14 de marzo)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latin typeface="Century Gothic" panose="020B0502020202020204" pitchFamily="34" charset="0"/>
              </a:rPr>
              <a:t>Utilizado por la Dirección General de Vivienda en la convocatoria de </a:t>
            </a:r>
            <a:r>
              <a:rPr lang="es-E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subvenciones en materia de rehabilitación de </a:t>
            </a: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edificios </a:t>
            </a:r>
            <a:r>
              <a:rPr lang="es-E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y viviendas</a:t>
            </a:r>
            <a:r>
              <a:rPr lang="es-ES" sz="1600" b="1" dirty="0">
                <a:latin typeface="Century Gothic" panose="020B0502020202020204" pitchFamily="34" charset="0"/>
              </a:rPr>
              <a:t>, correspondientes al Plan Estatal de Vivienda 2018-2021, para el año 2018. </a:t>
            </a:r>
            <a:r>
              <a:rPr lang="es-ES" sz="1600" dirty="0">
                <a:latin typeface="Century Gothic" panose="020B0502020202020204" pitchFamily="34" charset="0"/>
              </a:rPr>
              <a:t>(</a:t>
            </a:r>
            <a:r>
              <a:rPr lang="es-ES" sz="1600" dirty="0"/>
              <a:t>ORDEN VMV/1290/2018, de 26 de julio</a:t>
            </a:r>
            <a:r>
              <a:rPr lang="es-ES" sz="1600" dirty="0" smtClean="0">
                <a:latin typeface="Century Gothic" panose="020B0502020202020204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>
                <a:latin typeface="Century Gothic" panose="020B0502020202020204" pitchFamily="34" charset="0"/>
              </a:rPr>
              <a:t>Incluido como criterio en el </a:t>
            </a:r>
            <a:r>
              <a:rPr lang="es-E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Anteproyecto de Ley </a:t>
            </a: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Reguladora </a:t>
            </a:r>
            <a:r>
              <a:rPr lang="es-E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del Fondo Aragonés </a:t>
            </a:r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 Financiación </a:t>
            </a:r>
            <a:r>
              <a:rPr lang="es-E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Municipal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600" dirty="0" smtClean="0">
              <a:latin typeface="Century Gothic" panose="020B0502020202020204" pitchFamily="34" charset="0"/>
            </a:endParaRPr>
          </a:p>
          <a:p>
            <a:pPr algn="just"/>
            <a:endParaRPr lang="es-ES" sz="16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La puntuación se adjudica en función del rango del municipio o asentamiento en el que se sitúa la actuación</a:t>
            </a:r>
            <a:endParaRPr lang="es-ES" sz="16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53024" y="481097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324890" y="898680"/>
            <a:ext cx="879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Tipo 1</a:t>
            </a:r>
          </a:p>
          <a:p>
            <a:r>
              <a:rPr lang="es-ES" b="1" dirty="0">
                <a:latin typeface="Century Gothic" panose="020B0502020202020204" pitchFamily="34" charset="0"/>
              </a:rPr>
              <a:t>Realización de cursos de formación para fomentar el autoempleo femenino, especialmente en aquellas ramas técnicas que contribuyan a la mejora de la productividad y competitividad empresarial</a:t>
            </a:r>
            <a:endParaRPr lang="es-ES" b="1" dirty="0" smtClean="0">
              <a:latin typeface="Century Gothic" panose="020B0502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2418895"/>
            <a:ext cx="8064896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El </a:t>
            </a:r>
            <a:r>
              <a:rPr lang="es-ES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alquiler de los locales que sean necesarios y el alquiler de los materiales imprescindibles para su </a:t>
            </a:r>
            <a:r>
              <a:rPr lang="es-ES" sz="16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realización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La contratación </a:t>
            </a:r>
            <a:r>
              <a:rPr lang="es-ES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de los servicios necesarios de telecomunicación en los casos de cursos de </a:t>
            </a:r>
            <a:r>
              <a:rPr lang="es-ES" sz="16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teleformación</a:t>
            </a:r>
            <a:r>
              <a:rPr lang="es-ES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o semipresenciales, así como el material fungible no </a:t>
            </a:r>
            <a:r>
              <a:rPr lang="es-ES" sz="16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inventariable</a:t>
            </a:r>
            <a:r>
              <a:rPr lang="es-ES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. </a:t>
            </a:r>
            <a:endParaRPr lang="es-ES" sz="1600" b="1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Gastos </a:t>
            </a:r>
            <a:r>
              <a:rPr lang="es-ES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atribuibles al profesorado en concepto del pago de servicios o, en su caso, los salarios y las cotizaciones empresariales a la Seguridad Social. </a:t>
            </a:r>
            <a:endParaRPr lang="es-ES" sz="1600" b="1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Se </a:t>
            </a:r>
            <a:r>
              <a:rPr lang="es-ES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podrán incluir los gastos de coordinación que estén directamente relacionados con la actuación subvencionada, resulten indispensables para su adecuada preparación o ejecución y resulten proporcionales, entendiéndose como tal hasta un máximo del 10%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No serán elegibles los gastos de manutención y alojamiento del personal docente</a:t>
            </a:r>
            <a:r>
              <a:rPr lang="es-ES" sz="16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.</a:t>
            </a:r>
            <a:endParaRPr lang="es-ES" sz="16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39552" y="5883452"/>
            <a:ext cx="36004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Importe máximo: 10.000 euros</a:t>
            </a:r>
            <a:endParaRPr lang="es-ES" b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814994" y="5883452"/>
            <a:ext cx="381642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Presupuesto mínimo: </a:t>
            </a:r>
            <a:r>
              <a:rPr lang="es-ES" b="1" dirty="0" smtClean="0">
                <a:latin typeface="Century Gothic" panose="020B0502020202020204" pitchFamily="34" charset="0"/>
              </a:rPr>
              <a:t>1.000 </a:t>
            </a:r>
            <a:r>
              <a:rPr lang="es-ES" b="1" dirty="0">
                <a:latin typeface="Century Gothic" panose="020B0502020202020204" pitchFamily="34" charset="0"/>
              </a:rPr>
              <a:t>euros</a:t>
            </a:r>
          </a:p>
        </p:txBody>
      </p:sp>
      <p:sp>
        <p:nvSpPr>
          <p:cNvPr id="14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3982" y="718491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251520" y="1047492"/>
            <a:ext cx="8796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Tipo 2 (1)</a:t>
            </a:r>
          </a:p>
          <a:p>
            <a:r>
              <a:rPr lang="es-ES" b="1" dirty="0">
                <a:latin typeface="Century Gothic" panose="020B0502020202020204" pitchFamily="34" charset="0"/>
              </a:rPr>
              <a:t>Apoyo a la creación y promoción de actividades culturales que potencien la desestacionalización de la oferta</a:t>
            </a:r>
            <a:endParaRPr lang="es-ES" b="1" dirty="0" smtClean="0"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39552" y="5936103"/>
            <a:ext cx="36004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Importe máximo: 10.000 euros</a:t>
            </a:r>
            <a:endParaRPr lang="es-ES" b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788024" y="5936103"/>
            <a:ext cx="381642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Presupuesto mínimo: </a:t>
            </a:r>
            <a:r>
              <a:rPr lang="es-ES" b="1" dirty="0" smtClean="0">
                <a:latin typeface="Century Gothic" panose="020B0502020202020204" pitchFamily="34" charset="0"/>
              </a:rPr>
              <a:t>1.000 </a:t>
            </a:r>
            <a:r>
              <a:rPr lang="es-ES" b="1" dirty="0">
                <a:latin typeface="Century Gothic" panose="020B0502020202020204" pitchFamily="34" charset="0"/>
              </a:rPr>
              <a:t>euros</a:t>
            </a:r>
          </a:p>
        </p:txBody>
      </p:sp>
      <p:sp>
        <p:nvSpPr>
          <p:cNvPr id="14" name="8 CuadroTexto"/>
          <p:cNvSpPr txBox="1"/>
          <p:nvPr/>
        </p:nvSpPr>
        <p:spPr>
          <a:xfrm>
            <a:off x="539552" y="2060636"/>
            <a:ext cx="8064896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La </a:t>
            </a:r>
            <a:r>
              <a:rPr lang="es-ES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contratación o participación de los grupos o personas intervinientes en dichas actividades. </a:t>
            </a:r>
            <a:endParaRPr lang="es-ES" sz="1600" b="1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Los gastos </a:t>
            </a:r>
            <a:r>
              <a:rPr lang="es-ES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debidamente justificados de desplazamiento y alojamiento en el caso de ponentes participantes en mesas redondas, conferencias, etc.. </a:t>
            </a:r>
            <a:endParaRPr lang="es-ES" sz="1600" b="1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En </a:t>
            </a:r>
            <a:r>
              <a:rPr lang="es-ES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el caso de actividades deportivas, podrán ser elegibles los gastos ocasionados por celebración de eventos de carácter puntual (jornadas, marchas, etc.), o en torno a los deportes tradicionales aragoneses siempre que estén sujetos a la normativa sanitaria en vigor. </a:t>
            </a:r>
            <a:r>
              <a:rPr lang="es-ES" sz="16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Se </a:t>
            </a:r>
            <a:r>
              <a:rPr lang="es-ES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excluyen las competiciones deportivas por equipos. </a:t>
            </a:r>
            <a:endParaRPr lang="es-ES" sz="1600" b="1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Los gastos </a:t>
            </a:r>
            <a:r>
              <a:rPr lang="es-ES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derivados de la organización de las actividades como el alquiler de locales, carpas, equipos audiovisuales, mobiliario, estructuras y maquinaria, servicios de telecomunicación en los casos de transmisiones </a:t>
            </a:r>
            <a:r>
              <a:rPr lang="es-ES" sz="16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on</a:t>
            </a:r>
            <a:r>
              <a:rPr lang="es-ES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 line, etc., necesarias para desarrollar la actividad. </a:t>
            </a:r>
            <a:endParaRPr lang="es-ES" sz="1600" b="1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El material fungible para realizar talleres o el material auxiliar para la realización de exposiciones. </a:t>
            </a:r>
          </a:p>
        </p:txBody>
      </p:sp>
      <p:sp>
        <p:nvSpPr>
          <p:cNvPr id="15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0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3982" y="718491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251520" y="1047492"/>
            <a:ext cx="8796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Tipo 2 (2)</a:t>
            </a:r>
          </a:p>
          <a:p>
            <a:r>
              <a:rPr lang="es-ES" b="1" dirty="0">
                <a:latin typeface="Century Gothic" panose="020B0502020202020204" pitchFamily="34" charset="0"/>
              </a:rPr>
              <a:t>Apoyo a la creación y promoción de actividades culturales que potencien la desestacionalización de la oferta</a:t>
            </a:r>
            <a:endParaRPr lang="es-ES" b="1" dirty="0" smtClean="0"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12946" y="6230280"/>
            <a:ext cx="36004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Importe máximo: 10.000 euros</a:t>
            </a:r>
            <a:endParaRPr lang="es-ES" b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761418" y="6177808"/>
            <a:ext cx="381642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Presupuesto mínimo: </a:t>
            </a:r>
            <a:r>
              <a:rPr lang="es-ES" b="1" dirty="0" smtClean="0">
                <a:latin typeface="Century Gothic" panose="020B0502020202020204" pitchFamily="34" charset="0"/>
              </a:rPr>
              <a:t>1.000 </a:t>
            </a:r>
            <a:r>
              <a:rPr lang="es-ES" b="1" dirty="0">
                <a:latin typeface="Century Gothic" panose="020B0502020202020204" pitchFamily="34" charset="0"/>
              </a:rPr>
              <a:t>euros</a:t>
            </a:r>
          </a:p>
        </p:txBody>
      </p:sp>
      <p:sp>
        <p:nvSpPr>
          <p:cNvPr id="14" name="8 CuadroTexto"/>
          <p:cNvSpPr txBox="1"/>
          <p:nvPr/>
        </p:nvSpPr>
        <p:spPr>
          <a:xfrm>
            <a:off x="512946" y="1970822"/>
            <a:ext cx="8064896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No </a:t>
            </a:r>
            <a:r>
              <a:rPr lang="es-ES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serán elegibles los gastos ocasionados por los eventos de carácter gastronómico (degustaciones, comidas, etc.) ni los actos organizados en torno a juegos de mesa, videojuegos, dardos, futbolín, etc. </a:t>
            </a:r>
            <a:endParaRPr lang="es-ES" sz="1600" b="1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En </a:t>
            </a:r>
            <a:r>
              <a:rPr lang="es-ES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el caso de que la propia asociación solicitante realice la actividad con sus propios medios podrán ser subvencionables los gastos de alquiler de vestuario o equipos audiovisuales, así como los gastos de desplazamiento, excepto el realizado en vehículos particulares</a:t>
            </a:r>
            <a:r>
              <a:rPr lang="es-ES" sz="16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Se podrán incluir los gastos de coordinación que estén directamente relacionados con la actuación subvencionada, resulten indispensables para su adecuada preparación o ejecución y resulten proporcionales, entendiéndose como tal hasta un máximo del 10%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09079" y="4986798"/>
            <a:ext cx="8068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No 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serán elegibles aquellas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actividades que 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  <a:ea typeface="Arial" panose="020B0604020202020204" pitchFamily="34" charset="0"/>
              </a:rPr>
              <a:t>se coincidan con las festividades de carácter nacional, autonómico o local publicadas en los correspondientes boletines oficiales.</a:t>
            </a:r>
            <a:endParaRPr lang="es-E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3982" y="718491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251520" y="1047492"/>
            <a:ext cx="8796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Tipo 3 (1)</a:t>
            </a:r>
          </a:p>
          <a:p>
            <a:r>
              <a:rPr lang="es-ES" b="1" dirty="0">
                <a:latin typeface="Century Gothic" panose="020B0502020202020204" pitchFamily="34" charset="0"/>
              </a:rPr>
              <a:t>Inversiones para la creación de entornos adaptados a personas mayores, dependientes y/o con discapacidad</a:t>
            </a:r>
            <a:endParaRPr lang="es-ES" b="1" dirty="0" smtClean="0">
              <a:latin typeface="Century Gothic" panose="020B0502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9552" y="2617303"/>
            <a:ext cx="806489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Todas </a:t>
            </a:r>
            <a:r>
              <a:rPr lang="es-ES" b="1" dirty="0">
                <a:solidFill>
                  <a:srgbClr val="0000FF"/>
                </a:solidFill>
                <a:latin typeface="Century Gothic" panose="020B0502020202020204" pitchFamily="34" charset="0"/>
              </a:rPr>
              <a:t>las construcciones, instalaciones, elementos y dispositivos que permitan adaptar espacios a personas mayores, dependientes y/o con discapacidad (adaptación del baño o construcción de baño adaptado, adaptación de cocina, plataforma o silla salva-escaleras, habilitación de rampas de acceso, ensanche y cambio de puertas, colocación de puertas automáticas, dispositivos que fomenten internet de las cosas, etc.). </a:t>
            </a:r>
            <a:endParaRPr lang="es-ES" b="1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39552" y="5936103"/>
            <a:ext cx="36004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Importe máximo: 10.000 euros</a:t>
            </a:r>
            <a:endParaRPr lang="es-ES" b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788024" y="5936103"/>
            <a:ext cx="381642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Presupuesto mínimo: </a:t>
            </a:r>
            <a:r>
              <a:rPr lang="es-ES" b="1" dirty="0" smtClean="0">
                <a:latin typeface="Century Gothic" panose="020B0502020202020204" pitchFamily="34" charset="0"/>
              </a:rPr>
              <a:t>1.000 </a:t>
            </a:r>
            <a:r>
              <a:rPr lang="es-ES" b="1" dirty="0">
                <a:latin typeface="Century Gothic" panose="020B0502020202020204" pitchFamily="34" charset="0"/>
              </a:rPr>
              <a:t>euros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4656" y="479715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Quedarán excluidas de estas ayudas las actuaciones que se realicen en espacios sujetos a la Ley de propiedad horizontal.</a:t>
            </a:r>
          </a:p>
        </p:txBody>
      </p:sp>
      <p:sp>
        <p:nvSpPr>
          <p:cNvPr id="14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3982" y="718491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  <a:endParaRPr lang="es-ES" sz="16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489792"/>
            <a:ext cx="299095" cy="25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23" y="2564904"/>
            <a:ext cx="7331895" cy="1584177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620FFAE-87B7-4980-9D85-C030986473AE}"/>
              </a:ext>
            </a:extLst>
          </p:cNvPr>
          <p:cNvSpPr txBox="1"/>
          <p:nvPr/>
        </p:nvSpPr>
        <p:spPr>
          <a:xfrm rot="19340438">
            <a:off x="321790" y="2280699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FAMILIAS Y ENTIDADES SIN ÁNIMO DE LUCRO (ASOCIACIONES)</a:t>
            </a:r>
            <a:endParaRPr lang="es-ES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9512" y="496794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257050" y="825795"/>
            <a:ext cx="8796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Tipo 3 (2)</a:t>
            </a:r>
          </a:p>
          <a:p>
            <a:r>
              <a:rPr lang="es-ES" b="1" dirty="0">
                <a:latin typeface="Century Gothic" panose="020B0502020202020204" pitchFamily="34" charset="0"/>
              </a:rPr>
              <a:t>Inversiones para la creación de entornos adaptados a personas mayores, dependientes y/o con discapacidad</a:t>
            </a:r>
            <a:endParaRPr lang="es-ES" b="1" dirty="0" smtClean="0">
              <a:latin typeface="Century Gothic" panose="020B0502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31741" y="1749125"/>
            <a:ext cx="8064896" cy="4431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Posibles solicitantes: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Las </a:t>
            </a:r>
            <a:r>
              <a:rPr lang="es-ES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personas que no sean propietarias </a:t>
            </a:r>
            <a:r>
              <a:rPr lang="es-ES" sz="1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de la vivienda para la que se solicita la subvención que cumplan alguno de los requisitos siguientes: </a:t>
            </a:r>
          </a:p>
          <a:p>
            <a:r>
              <a:rPr lang="es-ES" sz="1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Tener cumplidos 65 años o más en el año 2020.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Tener reconocida una discapacidad de grado igual o superior al 33 % a fecha de finalización del plazo de solicitud de esta convocatoria.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Tener una resolución de reconocimiento de valoración de dependencia con Grado II o III, a fecha de finalización del plazo de solicitud de esta convocatoria</a:t>
            </a:r>
            <a:r>
              <a:rPr lang="es-ES" sz="14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.</a:t>
            </a:r>
            <a:r>
              <a:rPr lang="es-ES" sz="1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Además, deberán estar empadronados en la vivienda para la que solicita la ayuda y disponer de la autorización del dueño de la misma para realizar las actuaciones solicitadas, así como la justificación del acuerdo con el mismo del compromiso de costearlas a su cargo.</a:t>
            </a:r>
          </a:p>
          <a:p>
            <a:r>
              <a:rPr lang="es-ES" sz="1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Las </a:t>
            </a:r>
            <a:r>
              <a:rPr lang="es-ES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personas propietarias o copropietarias </a:t>
            </a:r>
            <a:r>
              <a:rPr lang="es-ES" sz="1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de la vivienda para la que se solicita la subvención que cumpla la siguiente condición:</a:t>
            </a:r>
          </a:p>
          <a:p>
            <a:r>
              <a:rPr lang="es-ES" sz="1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Deberá estar ocupada habitualmente por al menos una persona que cumpla con los requisitos del apartado anterior referidos al empadronamiento, edad o condiciones de discapacidad y/o dependencia.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31741" y="6404462"/>
            <a:ext cx="36004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Importe máximo: 10.000 euros</a:t>
            </a:r>
            <a:endParaRPr lang="es-ES" b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798920" y="6403988"/>
            <a:ext cx="381642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Presupuesto mínimo: </a:t>
            </a:r>
            <a:r>
              <a:rPr lang="es-ES" b="1" dirty="0" smtClean="0">
                <a:latin typeface="Century Gothic" panose="020B0502020202020204" pitchFamily="34" charset="0"/>
              </a:rPr>
              <a:t>1.000 </a:t>
            </a:r>
            <a:r>
              <a:rPr lang="es-ES" b="1" dirty="0">
                <a:latin typeface="Century Gothic" panose="020B0502020202020204" pitchFamily="34" charset="0"/>
              </a:rPr>
              <a:t>euros</a:t>
            </a:r>
          </a:p>
        </p:txBody>
      </p:sp>
      <p:sp>
        <p:nvSpPr>
          <p:cNvPr id="14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9512" y="487895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211196" y="826449"/>
            <a:ext cx="8796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Tipo 4</a:t>
            </a:r>
          </a:p>
          <a:p>
            <a:r>
              <a:rPr lang="es-ES" b="1" dirty="0">
                <a:latin typeface="Century Gothic" panose="020B0502020202020204" pitchFamily="34" charset="0"/>
              </a:rPr>
              <a:t>Acciones encaminadas a reforzar los servicios destinados al transporte social adaptado</a:t>
            </a:r>
            <a:endParaRPr lang="es-ES" b="1" dirty="0" smtClean="0">
              <a:latin typeface="Century Gothic" panose="020B0502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34305" y="2263743"/>
            <a:ext cx="806489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FF"/>
                </a:solidFill>
                <a:latin typeface="Century Gothic" panose="020B0502020202020204" pitchFamily="34" charset="0"/>
              </a:rPr>
              <a:t>S</a:t>
            </a:r>
            <a:r>
              <a:rPr lang="es-ES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ólo </a:t>
            </a:r>
            <a:r>
              <a:rPr lang="es-ES" b="1" dirty="0">
                <a:solidFill>
                  <a:srgbClr val="0000FF"/>
                </a:solidFill>
                <a:latin typeface="Century Gothic" panose="020B0502020202020204" pitchFamily="34" charset="0"/>
              </a:rPr>
              <a:t>serán subvencionables los gastos justificados de la compra de vehículos específicos para realizar este servicio o la adecuación homologada de los mismos para el transporte a personas mayores y/o dependientes. </a:t>
            </a:r>
            <a:endParaRPr lang="es-ES" b="1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Serán </a:t>
            </a:r>
            <a:r>
              <a:rPr lang="es-ES" b="1" dirty="0">
                <a:solidFill>
                  <a:srgbClr val="0000FF"/>
                </a:solidFill>
                <a:latin typeface="Century Gothic" panose="020B0502020202020204" pitchFamily="34" charset="0"/>
              </a:rPr>
              <a:t>elegibles vehículos de hasta 4 años de antigüedad desde su fabricación en el momento de su adquisición.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539552" y="6381328"/>
            <a:ext cx="36004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Importe máximo: 20.000 euros</a:t>
            </a:r>
            <a:endParaRPr lang="es-ES" b="1" dirty="0"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88024" y="6381328"/>
            <a:ext cx="381642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Century Gothic" panose="020B0502020202020204" pitchFamily="34" charset="0"/>
              </a:rPr>
              <a:t>Presupuesto mínimo: 3.000 euros</a:t>
            </a:r>
          </a:p>
        </p:txBody>
      </p:sp>
      <p:sp>
        <p:nvSpPr>
          <p:cNvPr id="12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81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3982" y="718491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1436886" y="2213132"/>
            <a:ext cx="60486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Presupuesto</a:t>
            </a:r>
          </a:p>
          <a:p>
            <a:endParaRPr lang="es-ES" b="1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r>
              <a:rPr lang="es-ES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Transferencias </a:t>
            </a:r>
            <a:r>
              <a:rPr lang="es-ES" b="1" dirty="0">
                <a:solidFill>
                  <a:srgbClr val="0000FF"/>
                </a:solidFill>
                <a:latin typeface="Century Gothic" panose="020B0502020202020204" pitchFamily="34" charset="0"/>
              </a:rPr>
              <a:t>corrientes (Cap. IV): </a:t>
            </a:r>
            <a:r>
              <a:rPr lang="es-ES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775.562,34 euros</a:t>
            </a:r>
            <a:endParaRPr lang="es-ES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r>
              <a:rPr lang="es-ES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Transferencias </a:t>
            </a:r>
            <a:r>
              <a:rPr lang="es-ES" b="1" dirty="0">
                <a:solidFill>
                  <a:srgbClr val="0000FF"/>
                </a:solidFill>
                <a:latin typeface="Century Gothic" panose="020B0502020202020204" pitchFamily="34" charset="0"/>
              </a:rPr>
              <a:t>de capital (Cap. VII): </a:t>
            </a:r>
            <a:r>
              <a:rPr lang="es-ES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600.000 euros</a:t>
            </a:r>
            <a:endParaRPr lang="es-ES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56766" y="1340768"/>
            <a:ext cx="843046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anose="020B0502020202020204" pitchFamily="34" charset="0"/>
              </a:rPr>
              <a:t>Familias y Entidades sin ánimo de lucro (Asociaciones): 			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1.375.562,34 euros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259481" y="3783793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Las cuantías máximas de las ayudas se establecen en el </a:t>
            </a:r>
            <a:r>
              <a:rPr lang="es-ES" b="1" dirty="0">
                <a:solidFill>
                  <a:srgbClr val="0000FF"/>
                </a:solidFill>
                <a:latin typeface="Century Gothic" panose="020B0502020202020204" pitchFamily="34" charset="0"/>
              </a:rPr>
              <a:t>100 %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 de la financiación del gasto corriente o del importe de los proyectos de inversión de las actuaciones propuestas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48954" y="5645396"/>
            <a:ext cx="4824536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Century Gothic" panose="020B0502020202020204" pitchFamily="34" charset="0"/>
              </a:rPr>
              <a:t>Se establecen unos importes máximos a subvencionar y unos importes mínimos de las ayudas solicitadas</a:t>
            </a:r>
            <a:endParaRPr lang="es-ES" b="1" dirty="0">
              <a:latin typeface="Century Gothic" panose="020B0502020202020204" pitchFamily="34" charset="0"/>
            </a:endParaRPr>
          </a:p>
        </p:txBody>
      </p:sp>
      <p:sp>
        <p:nvSpPr>
          <p:cNvPr id="11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4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3982" y="718491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56766" y="1340768"/>
            <a:ext cx="843046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anose="020B0502020202020204" pitchFamily="34" charset="0"/>
              </a:rPr>
              <a:t>Plazo de presentación de las solicitudes: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20 días naturales a partir de la publicación en el BOA</a:t>
            </a:r>
            <a:endParaRPr lang="es-E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015715" y="335699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Las actividades susceptibles para las que pueden solicitarse ayudas deberán haberse llevado a cabo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desde el 1 de enero hasta el 15 de noviembre de 2020  </a:t>
            </a:r>
          </a:p>
        </p:txBody>
      </p:sp>
      <p:sp>
        <p:nvSpPr>
          <p:cNvPr id="11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3982" y="718491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395536" y="1154583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Líneas de subvención (I)</a:t>
            </a:r>
          </a:p>
          <a:p>
            <a:endParaRPr lang="es-ES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s-ES" b="1" u="sng" dirty="0" smtClean="0">
                <a:latin typeface="Century Gothic" panose="020B0502020202020204" pitchFamily="34" charset="0"/>
              </a:rPr>
              <a:t>Familias y Entidades sin ánimo de lucro (Asociaciones)</a:t>
            </a:r>
            <a:endParaRPr lang="es-ES" b="1" u="sng" dirty="0">
              <a:latin typeface="Century Gothic" panose="020B0502020202020204" pitchFamily="34" charset="0"/>
            </a:endParaRPr>
          </a:p>
          <a:p>
            <a:endParaRPr lang="es-ES" b="1" dirty="0">
              <a:latin typeface="Century Gothic" panose="020B0502020202020204" pitchFamily="34" charset="0"/>
            </a:endParaRPr>
          </a:p>
          <a:p>
            <a:r>
              <a:rPr lang="es-ES" b="1" dirty="0">
                <a:solidFill>
                  <a:srgbClr val="0000FF"/>
                </a:solidFill>
                <a:latin typeface="Century Gothic" panose="020B0502020202020204" pitchFamily="34" charset="0"/>
              </a:rPr>
              <a:t>Transferencias </a:t>
            </a:r>
            <a:r>
              <a:rPr lang="es-ES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corrientes / Gasto corriente </a:t>
            </a:r>
            <a:r>
              <a:rPr lang="es-ES" b="1" dirty="0">
                <a:solidFill>
                  <a:srgbClr val="0000FF"/>
                </a:solidFill>
                <a:latin typeface="Century Gothic" panose="020B0502020202020204" pitchFamily="34" charset="0"/>
              </a:rPr>
              <a:t>(Cap. IV): </a:t>
            </a:r>
            <a:r>
              <a:rPr lang="es-ES" b="1" u="sng" dirty="0">
                <a:solidFill>
                  <a:srgbClr val="0000FF"/>
                </a:solidFill>
                <a:latin typeface="Century Gothic" panose="020B0502020202020204" pitchFamily="34" charset="0"/>
              </a:rPr>
              <a:t>775.562,34 euros</a:t>
            </a:r>
          </a:p>
          <a:p>
            <a:endParaRPr lang="es-ES" b="1" u="sng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Tipo </a:t>
            </a:r>
            <a:r>
              <a:rPr lang="es-ES" b="1" dirty="0">
                <a:latin typeface="Century Gothic" panose="020B0502020202020204" pitchFamily="34" charset="0"/>
              </a:rPr>
              <a:t>1: Realización de cursos de formación para fomentar el autoempleo femenino, especialmente en aquellas ramas técnicas que contribuyan a la mejora de la productividad y competitividad empresarial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(375.562,34 euros)</a:t>
            </a:r>
            <a:endParaRPr lang="es-ES" b="1" dirty="0" smtClean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Tipo 2: </a:t>
            </a:r>
            <a:r>
              <a:rPr lang="es-ES" b="1" dirty="0">
                <a:latin typeface="Century Gothic" panose="020B0502020202020204" pitchFamily="34" charset="0"/>
              </a:rPr>
              <a:t>Apoyo a la creación y promoción de actividades culturales que potencien la desestacionalización de la oferta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(400.000 euros)</a:t>
            </a:r>
            <a:endParaRPr lang="es-ES" b="1" dirty="0">
              <a:latin typeface="Century Gothic" panose="020B0502020202020204" pitchFamily="34" charset="0"/>
            </a:endParaRPr>
          </a:p>
          <a:p>
            <a:pPr lvl="0"/>
            <a:endParaRPr lang="es-ES" b="1" dirty="0">
              <a:latin typeface="Century Gothic" panose="020B0502020202020204" pitchFamily="34" charset="0"/>
            </a:endParaRPr>
          </a:p>
          <a:p>
            <a:r>
              <a:rPr lang="es-ES" b="1" dirty="0">
                <a:solidFill>
                  <a:srgbClr val="0000FF"/>
                </a:solidFill>
                <a:latin typeface="Century Gothic" panose="020B0502020202020204" pitchFamily="34" charset="0"/>
              </a:rPr>
              <a:t>Transferencias de capital </a:t>
            </a:r>
            <a:r>
              <a:rPr lang="es-ES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/ Inversiones (Cap</a:t>
            </a:r>
            <a:r>
              <a:rPr lang="es-ES" b="1" dirty="0">
                <a:solidFill>
                  <a:srgbClr val="0000FF"/>
                </a:solidFill>
                <a:latin typeface="Century Gothic" panose="020B0502020202020204" pitchFamily="34" charset="0"/>
              </a:rPr>
              <a:t>. VII): </a:t>
            </a:r>
            <a:r>
              <a:rPr lang="es-ES" b="1" u="sng" dirty="0">
                <a:solidFill>
                  <a:srgbClr val="0000FF"/>
                </a:solidFill>
                <a:latin typeface="Century Gothic" panose="020B0502020202020204" pitchFamily="34" charset="0"/>
              </a:rPr>
              <a:t>6</a:t>
            </a:r>
            <a:r>
              <a:rPr lang="es-ES" b="1" u="sng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00.000 </a:t>
            </a:r>
            <a:r>
              <a:rPr lang="es-ES" b="1" u="sng" dirty="0">
                <a:solidFill>
                  <a:srgbClr val="0000FF"/>
                </a:solidFill>
                <a:latin typeface="Century Gothic" panose="020B0502020202020204" pitchFamily="34" charset="0"/>
              </a:rPr>
              <a:t>euros</a:t>
            </a:r>
          </a:p>
          <a:p>
            <a:endParaRPr lang="es-ES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Century Gothic" panose="020B0502020202020204" pitchFamily="34" charset="0"/>
              </a:rPr>
              <a:t>Tipo </a:t>
            </a:r>
            <a:r>
              <a:rPr lang="es-ES" b="1" dirty="0" smtClean="0">
                <a:latin typeface="Century Gothic" panose="020B0502020202020204" pitchFamily="34" charset="0"/>
              </a:rPr>
              <a:t>3: </a:t>
            </a:r>
            <a:r>
              <a:rPr lang="es-ES" b="1" dirty="0">
                <a:latin typeface="Century Gothic" panose="020B0502020202020204" pitchFamily="34" charset="0"/>
              </a:rPr>
              <a:t>Inversiones para la creación de entornos adaptados a personas mayores, dependientes y/o con discapacidad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(300.000 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euros)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Tipo 4: </a:t>
            </a:r>
            <a:r>
              <a:rPr lang="es-ES" b="1" dirty="0">
                <a:latin typeface="Century Gothic" panose="020B0502020202020204" pitchFamily="34" charset="0"/>
              </a:rPr>
              <a:t>Acciones encaminadas a reforzar los servicios destinados al transporte social adaptado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(300.000 </a:t>
            </a:r>
            <a:r>
              <a:rPr lang="es-ES" b="1" dirty="0">
                <a:solidFill>
                  <a:srgbClr val="FF0000"/>
                </a:solidFill>
                <a:latin typeface="Century Gothic" panose="020B0502020202020204" pitchFamily="34" charset="0"/>
              </a:rPr>
              <a:t>euros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)</a:t>
            </a:r>
            <a:r>
              <a:rPr lang="es-ES" b="1" dirty="0">
                <a:latin typeface="Century Gothic" panose="020B0502020202020204" pitchFamily="34" charset="0"/>
              </a:rPr>
              <a:t>	 </a:t>
            </a:r>
          </a:p>
        </p:txBody>
      </p:sp>
      <p:sp>
        <p:nvSpPr>
          <p:cNvPr id="5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3982" y="473984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173982" y="901061"/>
            <a:ext cx="857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Beneficiarios</a:t>
            </a:r>
          </a:p>
          <a:p>
            <a:r>
              <a:rPr lang="es-ES" b="1" dirty="0" smtClean="0">
                <a:latin typeface="Century Gothic" panose="020B0502020202020204" pitchFamily="34" charset="0"/>
              </a:rPr>
              <a:t>Las actuaciones (*) a subvencionar deberán estar ubicadas o realizarse en: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284759" y="2780928"/>
            <a:ext cx="3927201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Bloque </a:t>
            </a:r>
            <a:r>
              <a:rPr lang="es-ES" b="1" dirty="0">
                <a:solidFill>
                  <a:srgbClr val="0000FF"/>
                </a:solidFill>
                <a:latin typeface="Century Gothic" panose="020B0502020202020204" pitchFamily="34" charset="0"/>
              </a:rPr>
              <a:t>1: </a:t>
            </a:r>
            <a:r>
              <a:rPr lang="es-ES" b="1" dirty="0">
                <a:latin typeface="Century Gothic" panose="020B0502020202020204" pitchFamily="34" charset="0"/>
              </a:rPr>
              <a:t>Municipios dependientes y sus asentamientos </a:t>
            </a:r>
            <a:r>
              <a:rPr lang="es-ES" b="1" dirty="0" smtClean="0">
                <a:latin typeface="Century Gothic" panose="020B0502020202020204" pitchFamily="34" charset="0"/>
              </a:rPr>
              <a:t>habitados (rangos </a:t>
            </a:r>
            <a:r>
              <a:rPr lang="es-ES" b="1" dirty="0">
                <a:latin typeface="Century Gothic" panose="020B0502020202020204" pitchFamily="34" charset="0"/>
              </a:rPr>
              <a:t>8,9 y 10 de la estructura del sistema de asentamientos)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latin typeface="Century Gothic" panose="020B0502020202020204" pitchFamily="34" charset="0"/>
              </a:rPr>
              <a:t>570 municipios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954 </a:t>
            </a:r>
            <a:r>
              <a:rPr lang="es-ES" b="1" dirty="0">
                <a:latin typeface="Century Gothic" panose="020B0502020202020204" pitchFamily="34" charset="0"/>
              </a:rPr>
              <a:t>asentamientos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032" y="1547392"/>
            <a:ext cx="3758131" cy="531060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84759" y="6305949"/>
            <a:ext cx="205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entury Gothic" panose="020B0502020202020204" pitchFamily="34" charset="0"/>
              </a:rPr>
              <a:t>(*) Excepto el tipo 3 </a:t>
            </a:r>
            <a:endParaRPr lang="es-E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395536" y="2564904"/>
            <a:ext cx="3816424" cy="23083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Bloque 2: </a:t>
            </a:r>
            <a:r>
              <a:rPr lang="es-ES" b="1" dirty="0">
                <a:latin typeface="Century Gothic" panose="020B0502020202020204" pitchFamily="34" charset="0"/>
              </a:rPr>
              <a:t>Resto de municipios y sus asentamientos </a:t>
            </a:r>
            <a:r>
              <a:rPr lang="es-ES" b="1" dirty="0" smtClean="0">
                <a:latin typeface="Century Gothic" panose="020B0502020202020204" pitchFamily="34" charset="0"/>
              </a:rPr>
              <a:t>habitados situados </a:t>
            </a:r>
            <a:r>
              <a:rPr lang="es-ES" b="1" dirty="0">
                <a:latin typeface="Century Gothic" panose="020B0502020202020204" pitchFamily="34" charset="0"/>
              </a:rPr>
              <a:t>en las comarcas cuyo ISDT sea inferior a la media de Aragón (100)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66 municipios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139 asentamientos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73982" y="473984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173982" y="901061"/>
            <a:ext cx="8646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Beneficiarios</a:t>
            </a:r>
          </a:p>
          <a:p>
            <a:r>
              <a:rPr lang="es-ES" b="1" dirty="0" smtClean="0">
                <a:latin typeface="Century Gothic" panose="020B0502020202020204" pitchFamily="34" charset="0"/>
              </a:rPr>
              <a:t>Las actuaciones (*) a subvencionar deberán estar ubicadas o realizarse en: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47392"/>
            <a:ext cx="3758131" cy="531060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4759" y="6305949"/>
            <a:ext cx="205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entury Gothic" panose="020B0502020202020204" pitchFamily="34" charset="0"/>
              </a:rPr>
              <a:t>(*) Excepto el tipo 3 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8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284759" y="2204864"/>
            <a:ext cx="3783185" cy="258532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Bloque 3: </a:t>
            </a:r>
            <a:r>
              <a:rPr lang="es-ES" b="1" dirty="0">
                <a:latin typeface="Century Gothic" panose="020B0502020202020204" pitchFamily="34" charset="0"/>
              </a:rPr>
              <a:t>Resto de asentamientos dependientes </a:t>
            </a:r>
            <a:r>
              <a:rPr lang="es-ES" b="1" dirty="0" smtClean="0">
                <a:latin typeface="Century Gothic" panose="020B0502020202020204" pitchFamily="34" charset="0"/>
              </a:rPr>
              <a:t>habitados (rangos </a:t>
            </a:r>
            <a:r>
              <a:rPr lang="es-ES" b="1" dirty="0">
                <a:latin typeface="Century Gothic" panose="020B0502020202020204" pitchFamily="34" charset="0"/>
              </a:rPr>
              <a:t>8,9 y </a:t>
            </a:r>
            <a:r>
              <a:rPr lang="es-ES" b="1" dirty="0" smtClean="0">
                <a:latin typeface="Century Gothic" panose="020B0502020202020204" pitchFamily="34" charset="0"/>
              </a:rPr>
              <a:t>10) de comarcas con cuyo </a:t>
            </a:r>
            <a:r>
              <a:rPr lang="es-ES" b="1" dirty="0">
                <a:latin typeface="Century Gothic" panose="020B0502020202020204" pitchFamily="34" charset="0"/>
              </a:rPr>
              <a:t>ISDT esté por debajo </a:t>
            </a:r>
            <a:r>
              <a:rPr lang="es-ES" b="1" dirty="0" smtClean="0">
                <a:latin typeface="Century Gothic" panose="020B0502020202020204" pitchFamily="34" charset="0"/>
              </a:rPr>
              <a:t>encima de </a:t>
            </a:r>
            <a:r>
              <a:rPr lang="es-ES" b="1" dirty="0">
                <a:latin typeface="Century Gothic" panose="020B0502020202020204" pitchFamily="34" charset="0"/>
              </a:rPr>
              <a:t>la media de Aragón (100</a:t>
            </a:r>
            <a:r>
              <a:rPr lang="es-ES" b="1" dirty="0" smtClean="0">
                <a:latin typeface="Century Gothic" panose="020B0502020202020204" pitchFamily="34" charset="0"/>
              </a:rPr>
              <a:t>) y pertenecientes a municipios con rango &lt;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latin typeface="Century Gothic" panose="020B0502020202020204" pitchFamily="34" charset="0"/>
              </a:rPr>
              <a:t>244 asentamientos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73982" y="473984"/>
            <a:ext cx="85744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2. CONVOCATORIA AÑO 2020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23FC9DA-D1F2-4A78-8921-CF2F13F74BAA}"/>
              </a:ext>
            </a:extLst>
          </p:cNvPr>
          <p:cNvSpPr txBox="1"/>
          <p:nvPr/>
        </p:nvSpPr>
        <p:spPr>
          <a:xfrm>
            <a:off x="173982" y="901061"/>
            <a:ext cx="8718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Beneficiarios</a:t>
            </a:r>
          </a:p>
          <a:p>
            <a:r>
              <a:rPr lang="es-ES" b="1" dirty="0" smtClean="0">
                <a:latin typeface="Century Gothic" panose="020B0502020202020204" pitchFamily="34" charset="0"/>
              </a:rPr>
              <a:t>Las actuaciones (*) a subvencionar deberán estar ubicadas o realizarse en: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59" y="1547392"/>
            <a:ext cx="3758131" cy="531060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84759" y="6305949"/>
            <a:ext cx="2054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Century Gothic" panose="020B0502020202020204" pitchFamily="34" charset="0"/>
              </a:rPr>
              <a:t>(*) Excepto el tipo 3 </a:t>
            </a:r>
            <a:endParaRPr lang="es-ES" sz="1400" dirty="0">
              <a:latin typeface="Century Gothic" panose="020B0502020202020204" pitchFamily="34" charset="0"/>
            </a:endParaRPr>
          </a:p>
        </p:txBody>
      </p:sp>
      <p:sp>
        <p:nvSpPr>
          <p:cNvPr id="10" name="6 Rectángulo"/>
          <p:cNvSpPr/>
          <p:nvPr/>
        </p:nvSpPr>
        <p:spPr>
          <a:xfrm>
            <a:off x="0" y="117212"/>
            <a:ext cx="9144000" cy="230832"/>
          </a:xfrm>
          <a:prstGeom prst="rect">
            <a:avLst/>
          </a:prstGeom>
          <a:solidFill>
            <a:srgbClr val="FFC00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s-ES" sz="900" b="1" dirty="0" smtClean="0">
                <a:latin typeface="Helvetica" panose="020B0504020202030204" pitchFamily="34" charset="0"/>
              </a:rPr>
              <a:t>CONVOCATORIA DE SUBVENCIONES 2020 CON CARGO AL FONDO DE COHESIÓN TERRITORIAL / ASOCIACIONES</a:t>
            </a:r>
            <a:endParaRPr lang="es-ES" sz="900" dirty="0">
              <a:latin typeface="Helvetica" panose="020B05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11244</TotalTime>
  <Words>3296</Words>
  <Application>Microsoft Office PowerPoint</Application>
  <PresentationFormat>Presentación en pantalla (4:3)</PresentationFormat>
  <Paragraphs>716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ALBISU IRIBE SAEZ</dc:creator>
  <cp:lastModifiedBy>Administrador</cp:lastModifiedBy>
  <cp:revision>310</cp:revision>
  <cp:lastPrinted>2020-01-22T08:46:08Z</cp:lastPrinted>
  <dcterms:created xsi:type="dcterms:W3CDTF">2018-10-17T10:27:56Z</dcterms:created>
  <dcterms:modified xsi:type="dcterms:W3CDTF">2020-06-29T12:20:45Z</dcterms:modified>
</cp:coreProperties>
</file>