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handoutMasterIdLst>
    <p:handoutMasterId r:id="rId30"/>
  </p:handoutMasterIdLst>
  <p:sldIdLst>
    <p:sldId id="465" r:id="rId2"/>
    <p:sldId id="413" r:id="rId3"/>
    <p:sldId id="480" r:id="rId4"/>
    <p:sldId id="479" r:id="rId5"/>
    <p:sldId id="415" r:id="rId6"/>
    <p:sldId id="416" r:id="rId7"/>
    <p:sldId id="468" r:id="rId8"/>
    <p:sldId id="419" r:id="rId9"/>
    <p:sldId id="469" r:id="rId10"/>
    <p:sldId id="470" r:id="rId11"/>
    <p:sldId id="481" r:id="rId12"/>
    <p:sldId id="482" r:id="rId13"/>
    <p:sldId id="432" r:id="rId14"/>
    <p:sldId id="433" r:id="rId15"/>
    <p:sldId id="473" r:id="rId16"/>
    <p:sldId id="429" r:id="rId17"/>
    <p:sldId id="430" r:id="rId18"/>
    <p:sldId id="434" r:id="rId19"/>
    <p:sldId id="445" r:id="rId20"/>
    <p:sldId id="446" r:id="rId21"/>
    <p:sldId id="447" r:id="rId22"/>
    <p:sldId id="460" r:id="rId23"/>
    <p:sldId id="471" r:id="rId24"/>
    <p:sldId id="475" r:id="rId25"/>
    <p:sldId id="476" r:id="rId26"/>
    <p:sldId id="477" r:id="rId27"/>
    <p:sldId id="478" r:id="rId28"/>
  </p:sldIdLst>
  <p:sldSz cx="9144000" cy="6858000" type="screen4x3"/>
  <p:notesSz cx="6797675" cy="9856788"/>
  <p:defaultText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EEECE1"/>
    <a:srgbClr val="FFCCFF"/>
    <a:srgbClr val="CCCCFF"/>
    <a:srgbClr val="CCFFCC"/>
    <a:srgbClr val="00FF00"/>
    <a:srgbClr val="99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Estilo medio 3 - Énfasis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74C1A8A3-306A-4EB7-A6B1-4F7E0EB9C5D6}" styleName="Estilo medio 3 - Énfasis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8A107856-5554-42FB-B03E-39F5DBC370BA}" styleName="Estilo medio 4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839" autoAdjust="0"/>
    <p:restoredTop sz="94689" autoAdjust="0"/>
  </p:normalViewPr>
  <p:slideViewPr>
    <p:cSldViewPr>
      <p:cViewPr varScale="1">
        <p:scale>
          <a:sx n="111" d="100"/>
          <a:sy n="111" d="100"/>
        </p:scale>
        <p:origin x="1236" y="96"/>
      </p:cViewPr>
      <p:guideLst>
        <p:guide orient="horz" pos="2160"/>
        <p:guide pos="2880"/>
      </p:guideLst>
    </p:cSldViewPr>
  </p:slideViewPr>
  <p:outlineViewPr>
    <p:cViewPr>
      <p:scale>
        <a:sx n="33" d="100"/>
        <a:sy n="33" d="100"/>
      </p:scale>
      <p:origin x="0" y="396"/>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45659" cy="492839"/>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sz="quarter" idx="1"/>
          </p:nvPr>
        </p:nvSpPr>
        <p:spPr>
          <a:xfrm>
            <a:off x="3850443" y="0"/>
            <a:ext cx="2945659" cy="492839"/>
          </a:xfrm>
          <a:prstGeom prst="rect">
            <a:avLst/>
          </a:prstGeom>
        </p:spPr>
        <p:txBody>
          <a:bodyPr vert="horz" lIns="91440" tIns="45720" rIns="91440" bIns="45720" rtlCol="0"/>
          <a:lstStyle>
            <a:lvl1pPr algn="r">
              <a:defRPr sz="1200"/>
            </a:lvl1pPr>
          </a:lstStyle>
          <a:p>
            <a:fld id="{BC388E5F-F4F0-4B0E-BAC9-4220A2C7362D}" type="datetimeFigureOut">
              <a:rPr lang="es-ES" smtClean="0"/>
              <a:t>29/06/2020</a:t>
            </a:fld>
            <a:endParaRPr lang="es-ES"/>
          </a:p>
        </p:txBody>
      </p:sp>
      <p:sp>
        <p:nvSpPr>
          <p:cNvPr id="4" name="3 Marcador de pie de página"/>
          <p:cNvSpPr>
            <a:spLocks noGrp="1"/>
          </p:cNvSpPr>
          <p:nvPr>
            <p:ph type="ftr" sz="quarter" idx="2"/>
          </p:nvPr>
        </p:nvSpPr>
        <p:spPr>
          <a:xfrm>
            <a:off x="0" y="9362238"/>
            <a:ext cx="2945659" cy="492839"/>
          </a:xfrm>
          <a:prstGeom prst="rect">
            <a:avLst/>
          </a:prstGeom>
        </p:spPr>
        <p:txBody>
          <a:bodyPr vert="horz" lIns="91440" tIns="45720" rIns="91440" bIns="45720" rtlCol="0" anchor="b"/>
          <a:lstStyle>
            <a:lvl1pPr algn="l">
              <a:defRPr sz="1200"/>
            </a:lvl1pPr>
          </a:lstStyle>
          <a:p>
            <a:endParaRPr lang="es-ES"/>
          </a:p>
        </p:txBody>
      </p:sp>
      <p:sp>
        <p:nvSpPr>
          <p:cNvPr id="5" name="4 Marcador de número de diapositiva"/>
          <p:cNvSpPr>
            <a:spLocks noGrp="1"/>
          </p:cNvSpPr>
          <p:nvPr>
            <p:ph type="sldNum" sz="quarter" idx="3"/>
          </p:nvPr>
        </p:nvSpPr>
        <p:spPr>
          <a:xfrm>
            <a:off x="3850443" y="9362238"/>
            <a:ext cx="2945659" cy="492839"/>
          </a:xfrm>
          <a:prstGeom prst="rect">
            <a:avLst/>
          </a:prstGeom>
        </p:spPr>
        <p:txBody>
          <a:bodyPr vert="horz" lIns="91440" tIns="45720" rIns="91440" bIns="45720" rtlCol="0" anchor="b"/>
          <a:lstStyle>
            <a:lvl1pPr algn="r">
              <a:defRPr sz="1200"/>
            </a:lvl1pPr>
          </a:lstStyle>
          <a:p>
            <a:fld id="{C2242F55-5AAE-47FA-A082-1A41856A4507}" type="slidenum">
              <a:rPr lang="es-ES" smtClean="0"/>
              <a:t>‹Nº›</a:t>
            </a:fld>
            <a:endParaRPr lang="es-ES"/>
          </a:p>
        </p:txBody>
      </p:sp>
    </p:spTree>
    <p:extLst>
      <p:ext uri="{BB962C8B-B14F-4D97-AF65-F5344CB8AC3E}">
        <p14:creationId xmlns:p14="http://schemas.microsoft.com/office/powerpoint/2010/main" val="35410477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45659" cy="492839"/>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50443" y="0"/>
            <a:ext cx="2945659" cy="492839"/>
          </a:xfrm>
          <a:prstGeom prst="rect">
            <a:avLst/>
          </a:prstGeom>
        </p:spPr>
        <p:txBody>
          <a:bodyPr vert="horz" lIns="91440" tIns="45720" rIns="91440" bIns="45720" rtlCol="0"/>
          <a:lstStyle>
            <a:lvl1pPr algn="r">
              <a:defRPr sz="1200"/>
            </a:lvl1pPr>
          </a:lstStyle>
          <a:p>
            <a:fld id="{BCA1BBF5-B5E7-48DB-BA75-EF1E8646797F}" type="datetimeFigureOut">
              <a:rPr lang="es-ES" smtClean="0"/>
              <a:t>29/06/2020</a:t>
            </a:fld>
            <a:endParaRPr lang="es-ES"/>
          </a:p>
        </p:txBody>
      </p:sp>
      <p:sp>
        <p:nvSpPr>
          <p:cNvPr id="4" name="3 Marcador de imagen de diapositiva"/>
          <p:cNvSpPr>
            <a:spLocks noGrp="1" noRot="1" noChangeAspect="1"/>
          </p:cNvSpPr>
          <p:nvPr>
            <p:ph type="sldImg" idx="2"/>
          </p:nvPr>
        </p:nvSpPr>
        <p:spPr>
          <a:xfrm>
            <a:off x="935038" y="739775"/>
            <a:ext cx="4929187" cy="36957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79768" y="4681974"/>
            <a:ext cx="5438140" cy="4435555"/>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5 Marcador de pie de página"/>
          <p:cNvSpPr>
            <a:spLocks noGrp="1"/>
          </p:cNvSpPr>
          <p:nvPr>
            <p:ph type="ftr" sz="quarter" idx="4"/>
          </p:nvPr>
        </p:nvSpPr>
        <p:spPr>
          <a:xfrm>
            <a:off x="0" y="9362238"/>
            <a:ext cx="2945659" cy="492839"/>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50443" y="9362238"/>
            <a:ext cx="2945659" cy="492839"/>
          </a:xfrm>
          <a:prstGeom prst="rect">
            <a:avLst/>
          </a:prstGeom>
        </p:spPr>
        <p:txBody>
          <a:bodyPr vert="horz" lIns="91440" tIns="45720" rIns="91440" bIns="45720" rtlCol="0" anchor="b"/>
          <a:lstStyle>
            <a:lvl1pPr algn="r">
              <a:defRPr sz="1200"/>
            </a:lvl1pPr>
          </a:lstStyle>
          <a:p>
            <a:fld id="{C674FD57-B77C-46DB-9889-793FC45172B3}" type="slidenum">
              <a:rPr lang="es-ES" smtClean="0"/>
              <a:t>‹Nº›</a:t>
            </a:fld>
            <a:endParaRPr lang="es-ES"/>
          </a:p>
        </p:txBody>
      </p:sp>
    </p:spTree>
    <p:extLst>
      <p:ext uri="{BB962C8B-B14F-4D97-AF65-F5344CB8AC3E}">
        <p14:creationId xmlns:p14="http://schemas.microsoft.com/office/powerpoint/2010/main" val="490445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es-ES_tradnl"/>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ES_tradnl"/>
          </a:p>
        </p:txBody>
      </p:sp>
      <p:sp>
        <p:nvSpPr>
          <p:cNvPr id="4" name="3 Marcador de fecha"/>
          <p:cNvSpPr>
            <a:spLocks noGrp="1"/>
          </p:cNvSpPr>
          <p:nvPr>
            <p:ph type="dt" sz="half" idx="10"/>
          </p:nvPr>
        </p:nvSpPr>
        <p:spPr/>
        <p:txBody>
          <a:bodyPr/>
          <a:lstStyle/>
          <a:p>
            <a:fld id="{14365D65-8B04-4C44-A12A-C6415DBF225B}" type="datetimeFigureOut">
              <a:rPr lang="es-ES_tradnl" smtClean="0"/>
              <a:t>29/06/2020</a:t>
            </a:fld>
            <a:endParaRPr lang="es-ES_tradnl"/>
          </a:p>
        </p:txBody>
      </p:sp>
      <p:sp>
        <p:nvSpPr>
          <p:cNvPr id="5" name="4 Marcador de pie de página"/>
          <p:cNvSpPr>
            <a:spLocks noGrp="1"/>
          </p:cNvSpPr>
          <p:nvPr>
            <p:ph type="ftr" sz="quarter" idx="11"/>
          </p:nvPr>
        </p:nvSpPr>
        <p:spPr/>
        <p:txBody>
          <a:bodyPr/>
          <a:lstStyle/>
          <a:p>
            <a:endParaRPr lang="es-ES_tradnl"/>
          </a:p>
        </p:txBody>
      </p:sp>
      <p:sp>
        <p:nvSpPr>
          <p:cNvPr id="6" name="5 Marcador de número de diapositiva"/>
          <p:cNvSpPr>
            <a:spLocks noGrp="1"/>
          </p:cNvSpPr>
          <p:nvPr>
            <p:ph type="sldNum" sz="quarter" idx="12"/>
          </p:nvPr>
        </p:nvSpPr>
        <p:spPr/>
        <p:txBody>
          <a:bodyPr/>
          <a:lstStyle/>
          <a:p>
            <a:fld id="{0EB65D7A-F3E7-477F-B270-27CCD3636959}" type="slidenum">
              <a:rPr lang="es-ES_tradnl" smtClean="0"/>
              <a:t>‹Nº›</a:t>
            </a:fld>
            <a:endParaRPr lang="es-ES_tradnl"/>
          </a:p>
        </p:txBody>
      </p:sp>
    </p:spTree>
    <p:extLst>
      <p:ext uri="{BB962C8B-B14F-4D97-AF65-F5344CB8AC3E}">
        <p14:creationId xmlns:p14="http://schemas.microsoft.com/office/powerpoint/2010/main" val="8774753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S_tradnl"/>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3 Marcador de fecha"/>
          <p:cNvSpPr>
            <a:spLocks noGrp="1"/>
          </p:cNvSpPr>
          <p:nvPr>
            <p:ph type="dt" sz="half" idx="10"/>
          </p:nvPr>
        </p:nvSpPr>
        <p:spPr/>
        <p:txBody>
          <a:bodyPr/>
          <a:lstStyle/>
          <a:p>
            <a:fld id="{14365D65-8B04-4C44-A12A-C6415DBF225B}" type="datetimeFigureOut">
              <a:rPr lang="es-ES_tradnl" smtClean="0"/>
              <a:t>29/06/2020</a:t>
            </a:fld>
            <a:endParaRPr lang="es-ES_tradnl"/>
          </a:p>
        </p:txBody>
      </p:sp>
      <p:sp>
        <p:nvSpPr>
          <p:cNvPr id="5" name="4 Marcador de pie de página"/>
          <p:cNvSpPr>
            <a:spLocks noGrp="1"/>
          </p:cNvSpPr>
          <p:nvPr>
            <p:ph type="ftr" sz="quarter" idx="11"/>
          </p:nvPr>
        </p:nvSpPr>
        <p:spPr/>
        <p:txBody>
          <a:bodyPr/>
          <a:lstStyle/>
          <a:p>
            <a:endParaRPr lang="es-ES_tradnl"/>
          </a:p>
        </p:txBody>
      </p:sp>
      <p:sp>
        <p:nvSpPr>
          <p:cNvPr id="6" name="5 Marcador de número de diapositiva"/>
          <p:cNvSpPr>
            <a:spLocks noGrp="1"/>
          </p:cNvSpPr>
          <p:nvPr>
            <p:ph type="sldNum" sz="quarter" idx="12"/>
          </p:nvPr>
        </p:nvSpPr>
        <p:spPr/>
        <p:txBody>
          <a:bodyPr/>
          <a:lstStyle/>
          <a:p>
            <a:fld id="{0EB65D7A-F3E7-477F-B270-27CCD3636959}" type="slidenum">
              <a:rPr lang="es-ES_tradnl" smtClean="0"/>
              <a:t>‹Nº›</a:t>
            </a:fld>
            <a:endParaRPr lang="es-ES_tradnl"/>
          </a:p>
        </p:txBody>
      </p:sp>
    </p:spTree>
    <p:extLst>
      <p:ext uri="{BB962C8B-B14F-4D97-AF65-F5344CB8AC3E}">
        <p14:creationId xmlns:p14="http://schemas.microsoft.com/office/powerpoint/2010/main" val="7899645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ES_tradn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3 Marcador de fecha"/>
          <p:cNvSpPr>
            <a:spLocks noGrp="1"/>
          </p:cNvSpPr>
          <p:nvPr>
            <p:ph type="dt" sz="half" idx="10"/>
          </p:nvPr>
        </p:nvSpPr>
        <p:spPr/>
        <p:txBody>
          <a:bodyPr/>
          <a:lstStyle/>
          <a:p>
            <a:fld id="{14365D65-8B04-4C44-A12A-C6415DBF225B}" type="datetimeFigureOut">
              <a:rPr lang="es-ES_tradnl" smtClean="0"/>
              <a:t>29/06/2020</a:t>
            </a:fld>
            <a:endParaRPr lang="es-ES_tradnl"/>
          </a:p>
        </p:txBody>
      </p:sp>
      <p:sp>
        <p:nvSpPr>
          <p:cNvPr id="5" name="4 Marcador de pie de página"/>
          <p:cNvSpPr>
            <a:spLocks noGrp="1"/>
          </p:cNvSpPr>
          <p:nvPr>
            <p:ph type="ftr" sz="quarter" idx="11"/>
          </p:nvPr>
        </p:nvSpPr>
        <p:spPr/>
        <p:txBody>
          <a:bodyPr/>
          <a:lstStyle/>
          <a:p>
            <a:endParaRPr lang="es-ES_tradnl"/>
          </a:p>
        </p:txBody>
      </p:sp>
      <p:sp>
        <p:nvSpPr>
          <p:cNvPr id="6" name="5 Marcador de número de diapositiva"/>
          <p:cNvSpPr>
            <a:spLocks noGrp="1"/>
          </p:cNvSpPr>
          <p:nvPr>
            <p:ph type="sldNum" sz="quarter" idx="12"/>
          </p:nvPr>
        </p:nvSpPr>
        <p:spPr/>
        <p:txBody>
          <a:bodyPr/>
          <a:lstStyle/>
          <a:p>
            <a:fld id="{0EB65D7A-F3E7-477F-B270-27CCD3636959}" type="slidenum">
              <a:rPr lang="es-ES_tradnl" smtClean="0"/>
              <a:t>‹Nº›</a:t>
            </a:fld>
            <a:endParaRPr lang="es-ES_tradnl"/>
          </a:p>
        </p:txBody>
      </p:sp>
    </p:spTree>
    <p:extLst>
      <p:ext uri="{BB962C8B-B14F-4D97-AF65-F5344CB8AC3E}">
        <p14:creationId xmlns:p14="http://schemas.microsoft.com/office/powerpoint/2010/main" val="9102287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S_tradnl"/>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3 Marcador de fecha"/>
          <p:cNvSpPr>
            <a:spLocks noGrp="1"/>
          </p:cNvSpPr>
          <p:nvPr>
            <p:ph type="dt" sz="half" idx="10"/>
          </p:nvPr>
        </p:nvSpPr>
        <p:spPr/>
        <p:txBody>
          <a:bodyPr/>
          <a:lstStyle/>
          <a:p>
            <a:fld id="{14365D65-8B04-4C44-A12A-C6415DBF225B}" type="datetimeFigureOut">
              <a:rPr lang="es-ES_tradnl" smtClean="0"/>
              <a:t>29/06/2020</a:t>
            </a:fld>
            <a:endParaRPr lang="es-ES_tradnl"/>
          </a:p>
        </p:txBody>
      </p:sp>
      <p:sp>
        <p:nvSpPr>
          <p:cNvPr id="5" name="4 Marcador de pie de página"/>
          <p:cNvSpPr>
            <a:spLocks noGrp="1"/>
          </p:cNvSpPr>
          <p:nvPr>
            <p:ph type="ftr" sz="quarter" idx="11"/>
          </p:nvPr>
        </p:nvSpPr>
        <p:spPr/>
        <p:txBody>
          <a:bodyPr/>
          <a:lstStyle/>
          <a:p>
            <a:endParaRPr lang="es-ES_tradnl"/>
          </a:p>
        </p:txBody>
      </p:sp>
      <p:sp>
        <p:nvSpPr>
          <p:cNvPr id="6" name="5 Marcador de número de diapositiva"/>
          <p:cNvSpPr>
            <a:spLocks noGrp="1"/>
          </p:cNvSpPr>
          <p:nvPr>
            <p:ph type="sldNum" sz="quarter" idx="12"/>
          </p:nvPr>
        </p:nvSpPr>
        <p:spPr/>
        <p:txBody>
          <a:bodyPr/>
          <a:lstStyle/>
          <a:p>
            <a:fld id="{0EB65D7A-F3E7-477F-B270-27CCD3636959}" type="slidenum">
              <a:rPr lang="es-ES_tradnl" smtClean="0"/>
              <a:t>‹Nº›</a:t>
            </a:fld>
            <a:endParaRPr lang="es-ES_tradnl"/>
          </a:p>
        </p:txBody>
      </p:sp>
    </p:spTree>
    <p:extLst>
      <p:ext uri="{BB962C8B-B14F-4D97-AF65-F5344CB8AC3E}">
        <p14:creationId xmlns:p14="http://schemas.microsoft.com/office/powerpoint/2010/main" val="25079210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ES_tradn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14365D65-8B04-4C44-A12A-C6415DBF225B}" type="datetimeFigureOut">
              <a:rPr lang="es-ES_tradnl" smtClean="0"/>
              <a:t>29/06/2020</a:t>
            </a:fld>
            <a:endParaRPr lang="es-ES_tradnl"/>
          </a:p>
        </p:txBody>
      </p:sp>
      <p:sp>
        <p:nvSpPr>
          <p:cNvPr id="5" name="4 Marcador de pie de página"/>
          <p:cNvSpPr>
            <a:spLocks noGrp="1"/>
          </p:cNvSpPr>
          <p:nvPr>
            <p:ph type="ftr" sz="quarter" idx="11"/>
          </p:nvPr>
        </p:nvSpPr>
        <p:spPr/>
        <p:txBody>
          <a:bodyPr/>
          <a:lstStyle/>
          <a:p>
            <a:endParaRPr lang="es-ES_tradnl"/>
          </a:p>
        </p:txBody>
      </p:sp>
      <p:sp>
        <p:nvSpPr>
          <p:cNvPr id="6" name="5 Marcador de número de diapositiva"/>
          <p:cNvSpPr>
            <a:spLocks noGrp="1"/>
          </p:cNvSpPr>
          <p:nvPr>
            <p:ph type="sldNum" sz="quarter" idx="12"/>
          </p:nvPr>
        </p:nvSpPr>
        <p:spPr/>
        <p:txBody>
          <a:bodyPr/>
          <a:lstStyle/>
          <a:p>
            <a:fld id="{0EB65D7A-F3E7-477F-B270-27CCD3636959}" type="slidenum">
              <a:rPr lang="es-ES_tradnl" smtClean="0"/>
              <a:t>‹Nº›</a:t>
            </a:fld>
            <a:endParaRPr lang="es-ES_tradnl"/>
          </a:p>
        </p:txBody>
      </p:sp>
    </p:spTree>
    <p:extLst>
      <p:ext uri="{BB962C8B-B14F-4D97-AF65-F5344CB8AC3E}">
        <p14:creationId xmlns:p14="http://schemas.microsoft.com/office/powerpoint/2010/main" val="42289359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S_tradn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5" name="4 Marcador de fecha"/>
          <p:cNvSpPr>
            <a:spLocks noGrp="1"/>
          </p:cNvSpPr>
          <p:nvPr>
            <p:ph type="dt" sz="half" idx="10"/>
          </p:nvPr>
        </p:nvSpPr>
        <p:spPr/>
        <p:txBody>
          <a:bodyPr/>
          <a:lstStyle/>
          <a:p>
            <a:fld id="{14365D65-8B04-4C44-A12A-C6415DBF225B}" type="datetimeFigureOut">
              <a:rPr lang="es-ES_tradnl" smtClean="0"/>
              <a:t>29/06/2020</a:t>
            </a:fld>
            <a:endParaRPr lang="es-ES_tradnl"/>
          </a:p>
        </p:txBody>
      </p:sp>
      <p:sp>
        <p:nvSpPr>
          <p:cNvPr id="6" name="5 Marcador de pie de página"/>
          <p:cNvSpPr>
            <a:spLocks noGrp="1"/>
          </p:cNvSpPr>
          <p:nvPr>
            <p:ph type="ftr" sz="quarter" idx="11"/>
          </p:nvPr>
        </p:nvSpPr>
        <p:spPr/>
        <p:txBody>
          <a:bodyPr/>
          <a:lstStyle/>
          <a:p>
            <a:endParaRPr lang="es-ES_tradnl"/>
          </a:p>
        </p:txBody>
      </p:sp>
      <p:sp>
        <p:nvSpPr>
          <p:cNvPr id="7" name="6 Marcador de número de diapositiva"/>
          <p:cNvSpPr>
            <a:spLocks noGrp="1"/>
          </p:cNvSpPr>
          <p:nvPr>
            <p:ph type="sldNum" sz="quarter" idx="12"/>
          </p:nvPr>
        </p:nvSpPr>
        <p:spPr/>
        <p:txBody>
          <a:bodyPr/>
          <a:lstStyle/>
          <a:p>
            <a:fld id="{0EB65D7A-F3E7-477F-B270-27CCD3636959}" type="slidenum">
              <a:rPr lang="es-ES_tradnl" smtClean="0"/>
              <a:t>‹Nº›</a:t>
            </a:fld>
            <a:endParaRPr lang="es-ES_tradnl"/>
          </a:p>
        </p:txBody>
      </p:sp>
    </p:spTree>
    <p:extLst>
      <p:ext uri="{BB962C8B-B14F-4D97-AF65-F5344CB8AC3E}">
        <p14:creationId xmlns:p14="http://schemas.microsoft.com/office/powerpoint/2010/main" val="16394062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ES_tradn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7" name="6 Marcador de fecha"/>
          <p:cNvSpPr>
            <a:spLocks noGrp="1"/>
          </p:cNvSpPr>
          <p:nvPr>
            <p:ph type="dt" sz="half" idx="10"/>
          </p:nvPr>
        </p:nvSpPr>
        <p:spPr/>
        <p:txBody>
          <a:bodyPr/>
          <a:lstStyle/>
          <a:p>
            <a:fld id="{14365D65-8B04-4C44-A12A-C6415DBF225B}" type="datetimeFigureOut">
              <a:rPr lang="es-ES_tradnl" smtClean="0"/>
              <a:t>29/06/2020</a:t>
            </a:fld>
            <a:endParaRPr lang="es-ES_tradnl"/>
          </a:p>
        </p:txBody>
      </p:sp>
      <p:sp>
        <p:nvSpPr>
          <p:cNvPr id="8" name="7 Marcador de pie de página"/>
          <p:cNvSpPr>
            <a:spLocks noGrp="1"/>
          </p:cNvSpPr>
          <p:nvPr>
            <p:ph type="ftr" sz="quarter" idx="11"/>
          </p:nvPr>
        </p:nvSpPr>
        <p:spPr/>
        <p:txBody>
          <a:bodyPr/>
          <a:lstStyle/>
          <a:p>
            <a:endParaRPr lang="es-ES_tradnl"/>
          </a:p>
        </p:txBody>
      </p:sp>
      <p:sp>
        <p:nvSpPr>
          <p:cNvPr id="9" name="8 Marcador de número de diapositiva"/>
          <p:cNvSpPr>
            <a:spLocks noGrp="1"/>
          </p:cNvSpPr>
          <p:nvPr>
            <p:ph type="sldNum" sz="quarter" idx="12"/>
          </p:nvPr>
        </p:nvSpPr>
        <p:spPr/>
        <p:txBody>
          <a:bodyPr/>
          <a:lstStyle/>
          <a:p>
            <a:fld id="{0EB65D7A-F3E7-477F-B270-27CCD3636959}" type="slidenum">
              <a:rPr lang="es-ES_tradnl" smtClean="0"/>
              <a:t>‹Nº›</a:t>
            </a:fld>
            <a:endParaRPr lang="es-ES_tradnl"/>
          </a:p>
        </p:txBody>
      </p:sp>
    </p:spTree>
    <p:extLst>
      <p:ext uri="{BB962C8B-B14F-4D97-AF65-F5344CB8AC3E}">
        <p14:creationId xmlns:p14="http://schemas.microsoft.com/office/powerpoint/2010/main" val="13190319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S_tradnl"/>
          </a:p>
        </p:txBody>
      </p:sp>
      <p:sp>
        <p:nvSpPr>
          <p:cNvPr id="3" name="2 Marcador de fecha"/>
          <p:cNvSpPr>
            <a:spLocks noGrp="1"/>
          </p:cNvSpPr>
          <p:nvPr>
            <p:ph type="dt" sz="half" idx="10"/>
          </p:nvPr>
        </p:nvSpPr>
        <p:spPr/>
        <p:txBody>
          <a:bodyPr/>
          <a:lstStyle/>
          <a:p>
            <a:fld id="{14365D65-8B04-4C44-A12A-C6415DBF225B}" type="datetimeFigureOut">
              <a:rPr lang="es-ES_tradnl" smtClean="0"/>
              <a:t>29/06/2020</a:t>
            </a:fld>
            <a:endParaRPr lang="es-ES_tradnl"/>
          </a:p>
        </p:txBody>
      </p:sp>
      <p:sp>
        <p:nvSpPr>
          <p:cNvPr id="4" name="3 Marcador de pie de página"/>
          <p:cNvSpPr>
            <a:spLocks noGrp="1"/>
          </p:cNvSpPr>
          <p:nvPr>
            <p:ph type="ftr" sz="quarter" idx="11"/>
          </p:nvPr>
        </p:nvSpPr>
        <p:spPr/>
        <p:txBody>
          <a:bodyPr/>
          <a:lstStyle/>
          <a:p>
            <a:endParaRPr lang="es-ES_tradnl"/>
          </a:p>
        </p:txBody>
      </p:sp>
      <p:sp>
        <p:nvSpPr>
          <p:cNvPr id="5" name="4 Marcador de número de diapositiva"/>
          <p:cNvSpPr>
            <a:spLocks noGrp="1"/>
          </p:cNvSpPr>
          <p:nvPr>
            <p:ph type="sldNum" sz="quarter" idx="12"/>
          </p:nvPr>
        </p:nvSpPr>
        <p:spPr/>
        <p:txBody>
          <a:bodyPr/>
          <a:lstStyle/>
          <a:p>
            <a:fld id="{0EB65D7A-F3E7-477F-B270-27CCD3636959}" type="slidenum">
              <a:rPr lang="es-ES_tradnl" smtClean="0"/>
              <a:t>‹Nº›</a:t>
            </a:fld>
            <a:endParaRPr lang="es-ES_tradnl"/>
          </a:p>
        </p:txBody>
      </p:sp>
    </p:spTree>
    <p:extLst>
      <p:ext uri="{BB962C8B-B14F-4D97-AF65-F5344CB8AC3E}">
        <p14:creationId xmlns:p14="http://schemas.microsoft.com/office/powerpoint/2010/main" val="6448207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4365D65-8B04-4C44-A12A-C6415DBF225B}" type="datetimeFigureOut">
              <a:rPr lang="es-ES_tradnl" smtClean="0"/>
              <a:t>29/06/2020</a:t>
            </a:fld>
            <a:endParaRPr lang="es-ES_tradnl"/>
          </a:p>
        </p:txBody>
      </p:sp>
      <p:sp>
        <p:nvSpPr>
          <p:cNvPr id="3" name="2 Marcador de pie de página"/>
          <p:cNvSpPr>
            <a:spLocks noGrp="1"/>
          </p:cNvSpPr>
          <p:nvPr>
            <p:ph type="ftr" sz="quarter" idx="11"/>
          </p:nvPr>
        </p:nvSpPr>
        <p:spPr/>
        <p:txBody>
          <a:bodyPr/>
          <a:lstStyle/>
          <a:p>
            <a:endParaRPr lang="es-ES_tradnl"/>
          </a:p>
        </p:txBody>
      </p:sp>
      <p:sp>
        <p:nvSpPr>
          <p:cNvPr id="4" name="3 Marcador de número de diapositiva"/>
          <p:cNvSpPr>
            <a:spLocks noGrp="1"/>
          </p:cNvSpPr>
          <p:nvPr>
            <p:ph type="sldNum" sz="quarter" idx="12"/>
          </p:nvPr>
        </p:nvSpPr>
        <p:spPr/>
        <p:txBody>
          <a:bodyPr/>
          <a:lstStyle/>
          <a:p>
            <a:fld id="{0EB65D7A-F3E7-477F-B270-27CCD3636959}" type="slidenum">
              <a:rPr lang="es-ES_tradnl" smtClean="0"/>
              <a:t>‹Nº›</a:t>
            </a:fld>
            <a:endParaRPr lang="es-ES_tradnl"/>
          </a:p>
        </p:txBody>
      </p:sp>
    </p:spTree>
    <p:extLst>
      <p:ext uri="{BB962C8B-B14F-4D97-AF65-F5344CB8AC3E}">
        <p14:creationId xmlns:p14="http://schemas.microsoft.com/office/powerpoint/2010/main" val="24764197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ES_tradn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14365D65-8B04-4C44-A12A-C6415DBF225B}" type="datetimeFigureOut">
              <a:rPr lang="es-ES_tradnl" smtClean="0"/>
              <a:t>29/06/2020</a:t>
            </a:fld>
            <a:endParaRPr lang="es-ES_tradnl"/>
          </a:p>
        </p:txBody>
      </p:sp>
      <p:sp>
        <p:nvSpPr>
          <p:cNvPr id="6" name="5 Marcador de pie de página"/>
          <p:cNvSpPr>
            <a:spLocks noGrp="1"/>
          </p:cNvSpPr>
          <p:nvPr>
            <p:ph type="ftr" sz="quarter" idx="11"/>
          </p:nvPr>
        </p:nvSpPr>
        <p:spPr/>
        <p:txBody>
          <a:bodyPr/>
          <a:lstStyle/>
          <a:p>
            <a:endParaRPr lang="es-ES_tradnl"/>
          </a:p>
        </p:txBody>
      </p:sp>
      <p:sp>
        <p:nvSpPr>
          <p:cNvPr id="7" name="6 Marcador de número de diapositiva"/>
          <p:cNvSpPr>
            <a:spLocks noGrp="1"/>
          </p:cNvSpPr>
          <p:nvPr>
            <p:ph type="sldNum" sz="quarter" idx="12"/>
          </p:nvPr>
        </p:nvSpPr>
        <p:spPr/>
        <p:txBody>
          <a:bodyPr/>
          <a:lstStyle/>
          <a:p>
            <a:fld id="{0EB65D7A-F3E7-477F-B270-27CCD3636959}" type="slidenum">
              <a:rPr lang="es-ES_tradnl" smtClean="0"/>
              <a:t>‹Nº›</a:t>
            </a:fld>
            <a:endParaRPr lang="es-ES_tradnl"/>
          </a:p>
        </p:txBody>
      </p:sp>
    </p:spTree>
    <p:extLst>
      <p:ext uri="{BB962C8B-B14F-4D97-AF65-F5344CB8AC3E}">
        <p14:creationId xmlns:p14="http://schemas.microsoft.com/office/powerpoint/2010/main" val="35640472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ES_tradn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_tradnl"/>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14365D65-8B04-4C44-A12A-C6415DBF225B}" type="datetimeFigureOut">
              <a:rPr lang="es-ES_tradnl" smtClean="0"/>
              <a:t>29/06/2020</a:t>
            </a:fld>
            <a:endParaRPr lang="es-ES_tradnl"/>
          </a:p>
        </p:txBody>
      </p:sp>
      <p:sp>
        <p:nvSpPr>
          <p:cNvPr id="6" name="5 Marcador de pie de página"/>
          <p:cNvSpPr>
            <a:spLocks noGrp="1"/>
          </p:cNvSpPr>
          <p:nvPr>
            <p:ph type="ftr" sz="quarter" idx="11"/>
          </p:nvPr>
        </p:nvSpPr>
        <p:spPr/>
        <p:txBody>
          <a:bodyPr/>
          <a:lstStyle/>
          <a:p>
            <a:endParaRPr lang="es-ES_tradnl"/>
          </a:p>
        </p:txBody>
      </p:sp>
      <p:sp>
        <p:nvSpPr>
          <p:cNvPr id="7" name="6 Marcador de número de diapositiva"/>
          <p:cNvSpPr>
            <a:spLocks noGrp="1"/>
          </p:cNvSpPr>
          <p:nvPr>
            <p:ph type="sldNum" sz="quarter" idx="12"/>
          </p:nvPr>
        </p:nvSpPr>
        <p:spPr/>
        <p:txBody>
          <a:bodyPr/>
          <a:lstStyle/>
          <a:p>
            <a:fld id="{0EB65D7A-F3E7-477F-B270-27CCD3636959}" type="slidenum">
              <a:rPr lang="es-ES_tradnl" smtClean="0"/>
              <a:t>‹Nº›</a:t>
            </a:fld>
            <a:endParaRPr lang="es-ES_tradnl"/>
          </a:p>
        </p:txBody>
      </p:sp>
    </p:spTree>
    <p:extLst>
      <p:ext uri="{BB962C8B-B14F-4D97-AF65-F5344CB8AC3E}">
        <p14:creationId xmlns:p14="http://schemas.microsoft.com/office/powerpoint/2010/main" val="28123022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ES_tradnl"/>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365D65-8B04-4C44-A12A-C6415DBF225B}" type="datetimeFigureOut">
              <a:rPr lang="es-ES_tradnl" smtClean="0"/>
              <a:t>29/06/2020</a:t>
            </a:fld>
            <a:endParaRPr lang="es-ES_tradnl"/>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_tradnl"/>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B65D7A-F3E7-477F-B270-27CCD3636959}" type="slidenum">
              <a:rPr lang="es-ES_tradnl" smtClean="0"/>
              <a:t>‹Nº›</a:t>
            </a:fld>
            <a:endParaRPr lang="es-ES_tradnl"/>
          </a:p>
        </p:txBody>
      </p:sp>
    </p:spTree>
    <p:extLst>
      <p:ext uri="{BB962C8B-B14F-4D97-AF65-F5344CB8AC3E}">
        <p14:creationId xmlns:p14="http://schemas.microsoft.com/office/powerpoint/2010/main" val="10125972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17.jpg"/></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19.jpg"/></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1.png"/>
          <p:cNvPicPr/>
          <p:nvPr/>
        </p:nvPicPr>
        <p:blipFill>
          <a:blip r:embed="rId2"/>
          <a:srcRect/>
          <a:stretch>
            <a:fillRect/>
          </a:stretch>
        </p:blipFill>
        <p:spPr>
          <a:xfrm>
            <a:off x="35496" y="30368"/>
            <a:ext cx="9108504" cy="2016224"/>
          </a:xfrm>
          <a:prstGeom prst="rect">
            <a:avLst/>
          </a:prstGeom>
          <a:ln/>
        </p:spPr>
      </p:pic>
      <p:pic>
        <p:nvPicPr>
          <p:cNvPr id="3" name="Imagen 2"/>
          <p:cNvPicPr>
            <a:picLocks noChangeAspect="1"/>
          </p:cNvPicPr>
          <p:nvPr/>
        </p:nvPicPr>
        <p:blipFill>
          <a:blip r:embed="rId3"/>
          <a:stretch>
            <a:fillRect/>
          </a:stretch>
        </p:blipFill>
        <p:spPr>
          <a:xfrm>
            <a:off x="251520" y="5953473"/>
            <a:ext cx="2817143" cy="727534"/>
          </a:xfrm>
          <a:prstGeom prst="rect">
            <a:avLst/>
          </a:prstGeom>
        </p:spPr>
      </p:pic>
      <p:pic>
        <p:nvPicPr>
          <p:cNvPr id="5" name="Imagen 4"/>
          <p:cNvPicPr>
            <a:picLocks noChangeAspect="1"/>
          </p:cNvPicPr>
          <p:nvPr/>
        </p:nvPicPr>
        <p:blipFill>
          <a:blip r:embed="rId4"/>
          <a:stretch>
            <a:fillRect/>
          </a:stretch>
        </p:blipFill>
        <p:spPr>
          <a:xfrm>
            <a:off x="5940152" y="6453336"/>
            <a:ext cx="3073922" cy="277820"/>
          </a:xfrm>
          <a:prstGeom prst="rect">
            <a:avLst/>
          </a:prstGeom>
        </p:spPr>
      </p:pic>
      <p:sp>
        <p:nvSpPr>
          <p:cNvPr id="7" name="6 Rectángulo"/>
          <p:cNvSpPr/>
          <p:nvPr/>
        </p:nvSpPr>
        <p:spPr>
          <a:xfrm>
            <a:off x="17748" y="2420888"/>
            <a:ext cx="9144000" cy="2062103"/>
          </a:xfrm>
          <a:prstGeom prst="rect">
            <a:avLst/>
          </a:prstGeom>
          <a:noFill/>
        </p:spPr>
        <p:txBody>
          <a:bodyPr wrap="square">
            <a:spAutoFit/>
          </a:bodyPr>
          <a:lstStyle/>
          <a:p>
            <a:pPr algn="ctr"/>
            <a:r>
              <a:rPr lang="es-ES" sz="3200" b="1" dirty="0" smtClean="0">
                <a:latin typeface="Arial" panose="020B0604020202020204" pitchFamily="34" charset="0"/>
                <a:cs typeface="Arial" panose="020B0604020202020204" pitchFamily="34" charset="0"/>
              </a:rPr>
              <a:t>Convocatoria de Subvenciones 2020 </a:t>
            </a:r>
          </a:p>
          <a:p>
            <a:pPr algn="ctr"/>
            <a:r>
              <a:rPr lang="es-ES" sz="3200" b="1" dirty="0" smtClean="0">
                <a:latin typeface="Arial" panose="020B0604020202020204" pitchFamily="34" charset="0"/>
                <a:cs typeface="Arial" panose="020B0604020202020204" pitchFamily="34" charset="0"/>
              </a:rPr>
              <a:t>EMPRESAS</a:t>
            </a:r>
          </a:p>
          <a:p>
            <a:pPr algn="ctr"/>
            <a:endParaRPr lang="es-ES" sz="3200" b="1" dirty="0">
              <a:latin typeface="Arial" panose="020B0604020202020204" pitchFamily="34" charset="0"/>
              <a:cs typeface="Arial" panose="020B0604020202020204" pitchFamily="34" charset="0"/>
            </a:endParaRPr>
          </a:p>
          <a:p>
            <a:pPr algn="ctr"/>
            <a:r>
              <a:rPr lang="es-ES" sz="3200" b="1" dirty="0" smtClean="0">
                <a:solidFill>
                  <a:srgbClr val="FF0000"/>
                </a:solidFill>
                <a:latin typeface="Arial" panose="020B0604020202020204" pitchFamily="34" charset="0"/>
                <a:cs typeface="Arial" panose="020B0604020202020204" pitchFamily="34" charset="0"/>
              </a:rPr>
              <a:t>FONDO DE COHESIÓN TERRITORIAL</a:t>
            </a:r>
            <a:endParaRPr lang="es-ES" sz="32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30020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48464" y="6489792"/>
            <a:ext cx="299095" cy="251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6 Rectángulo"/>
          <p:cNvSpPr/>
          <p:nvPr/>
        </p:nvSpPr>
        <p:spPr>
          <a:xfrm>
            <a:off x="0" y="117212"/>
            <a:ext cx="9144000" cy="230832"/>
          </a:xfrm>
          <a:prstGeom prst="rect">
            <a:avLst/>
          </a:prstGeom>
          <a:solidFill>
            <a:srgbClr val="FFC000">
              <a:alpha val="20000"/>
            </a:srgbClr>
          </a:solidFill>
        </p:spPr>
        <p:txBody>
          <a:bodyPr wrap="square">
            <a:spAutoFit/>
          </a:bodyPr>
          <a:lstStyle/>
          <a:p>
            <a:pPr algn="ctr"/>
            <a:r>
              <a:rPr lang="es-ES" sz="900" b="1" dirty="0" smtClean="0">
                <a:latin typeface="Helvetica" panose="020B0504020202030204" pitchFamily="34" charset="0"/>
              </a:rPr>
              <a:t>CONVOCATORIA DE SUBVENCIONES 2020 CON CARGO AL FONDO DE COHESIÓN TERRITORIAL / EMPRESAS</a:t>
            </a:r>
            <a:endParaRPr lang="es-ES" sz="900" dirty="0">
              <a:latin typeface="Helvetica" panose="020B0504020202030204" pitchFamily="34" charset="0"/>
            </a:endParaRPr>
          </a:p>
        </p:txBody>
      </p:sp>
      <p:sp>
        <p:nvSpPr>
          <p:cNvPr id="11" name="CuadroTexto 10">
            <a:extLst>
              <a:ext uri="{FF2B5EF4-FFF2-40B4-BE49-F238E27FC236}">
                <a16:creationId xmlns:a16="http://schemas.microsoft.com/office/drawing/2014/main" id="{423FC9DA-D1F2-4A78-8921-CF2F13F74BAA}"/>
              </a:ext>
            </a:extLst>
          </p:cNvPr>
          <p:cNvSpPr txBox="1"/>
          <p:nvPr/>
        </p:nvSpPr>
        <p:spPr>
          <a:xfrm>
            <a:off x="284758" y="3279366"/>
            <a:ext cx="3855193" cy="923330"/>
          </a:xfrm>
          <a:prstGeom prst="rect">
            <a:avLst/>
          </a:prstGeom>
          <a:noFill/>
          <a:ln>
            <a:solidFill>
              <a:srgbClr val="0000FF"/>
            </a:solidFill>
          </a:ln>
        </p:spPr>
        <p:txBody>
          <a:bodyPr wrap="square" rtlCol="0">
            <a:spAutoFit/>
          </a:bodyPr>
          <a:lstStyle/>
          <a:p>
            <a:r>
              <a:rPr lang="es-ES" b="1" dirty="0" smtClean="0">
                <a:solidFill>
                  <a:srgbClr val="0000FF"/>
                </a:solidFill>
                <a:latin typeface="Century Gothic" panose="020B0502020202020204" pitchFamily="34" charset="0"/>
              </a:rPr>
              <a:t>Total: </a:t>
            </a:r>
          </a:p>
          <a:p>
            <a:pPr marL="285750" indent="-285750">
              <a:buFont typeface="Arial" panose="020B0604020202020204" pitchFamily="34" charset="0"/>
              <a:buChar char="•"/>
            </a:pPr>
            <a:r>
              <a:rPr lang="es-ES" b="1" dirty="0" smtClean="0">
                <a:latin typeface="Century Gothic" panose="020B0502020202020204" pitchFamily="34" charset="0"/>
              </a:rPr>
              <a:t>636 municipios (87 %)</a:t>
            </a:r>
          </a:p>
          <a:p>
            <a:pPr marL="285750" indent="-285750">
              <a:buFont typeface="Arial" panose="020B0604020202020204" pitchFamily="34" charset="0"/>
              <a:buChar char="•"/>
            </a:pPr>
            <a:r>
              <a:rPr lang="es-ES" b="1" dirty="0" smtClean="0">
                <a:latin typeface="Century Gothic" panose="020B0502020202020204" pitchFamily="34" charset="0"/>
              </a:rPr>
              <a:t>1337 asentamientos (86,93 %)</a:t>
            </a:r>
          </a:p>
        </p:txBody>
      </p:sp>
      <p:sp>
        <p:nvSpPr>
          <p:cNvPr id="12" name="Rectángulo 11"/>
          <p:cNvSpPr/>
          <p:nvPr/>
        </p:nvSpPr>
        <p:spPr>
          <a:xfrm>
            <a:off x="173982" y="473984"/>
            <a:ext cx="8574482" cy="338554"/>
          </a:xfrm>
          <a:prstGeom prst="rect">
            <a:avLst/>
          </a:prstGeom>
        </p:spPr>
        <p:txBody>
          <a:bodyPr wrap="square">
            <a:spAutoFit/>
          </a:bodyPr>
          <a:lstStyle/>
          <a:p>
            <a:pPr algn="just"/>
            <a:r>
              <a:rPr lang="es-ES" sz="1600" b="1" dirty="0">
                <a:latin typeface="Century Gothic" panose="020B0502020202020204" pitchFamily="34" charset="0"/>
                <a:cs typeface="Helvetica" panose="020B0604020202020204" pitchFamily="34" charset="0"/>
              </a:rPr>
              <a:t>2. CONVOCATORIA AÑO 2020</a:t>
            </a:r>
          </a:p>
        </p:txBody>
      </p:sp>
      <p:sp>
        <p:nvSpPr>
          <p:cNvPr id="13" name="CuadroTexto 12">
            <a:extLst>
              <a:ext uri="{FF2B5EF4-FFF2-40B4-BE49-F238E27FC236}">
                <a16:creationId xmlns:a16="http://schemas.microsoft.com/office/drawing/2014/main" id="{423FC9DA-D1F2-4A78-8921-CF2F13F74BAA}"/>
              </a:ext>
            </a:extLst>
          </p:cNvPr>
          <p:cNvSpPr txBox="1"/>
          <p:nvPr/>
        </p:nvSpPr>
        <p:spPr>
          <a:xfrm>
            <a:off x="284759" y="901061"/>
            <a:ext cx="8352928" cy="646331"/>
          </a:xfrm>
          <a:prstGeom prst="rect">
            <a:avLst/>
          </a:prstGeom>
          <a:noFill/>
        </p:spPr>
        <p:txBody>
          <a:bodyPr wrap="square" rtlCol="0">
            <a:spAutoFit/>
          </a:bodyPr>
          <a:lstStyle/>
          <a:p>
            <a:r>
              <a:rPr lang="es-ES" b="1" dirty="0" smtClean="0">
                <a:solidFill>
                  <a:srgbClr val="FF0000"/>
                </a:solidFill>
                <a:latin typeface="Century Gothic" panose="020B0502020202020204" pitchFamily="34" charset="0"/>
              </a:rPr>
              <a:t>Beneficiarios</a:t>
            </a:r>
          </a:p>
          <a:p>
            <a:r>
              <a:rPr lang="es-ES" b="1" dirty="0" smtClean="0">
                <a:latin typeface="Century Gothic" panose="020B0502020202020204" pitchFamily="34" charset="0"/>
              </a:rPr>
              <a:t>Las actuaciones a subvencionar deberán estar ubicadas o realizarse en:</a:t>
            </a:r>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1960" y="1547392"/>
            <a:ext cx="3758131" cy="5310608"/>
          </a:xfrm>
          <a:prstGeom prst="rect">
            <a:avLst/>
          </a:prstGeom>
        </p:spPr>
      </p:pic>
      <p:pic>
        <p:nvPicPr>
          <p:cNvPr id="6" name="Imagen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1959" y="1547392"/>
            <a:ext cx="3758131" cy="5310608"/>
          </a:xfrm>
          <a:prstGeom prst="rect">
            <a:avLst/>
          </a:prstGeom>
        </p:spPr>
      </p:pic>
    </p:spTree>
    <p:extLst>
      <p:ext uri="{BB962C8B-B14F-4D97-AF65-F5344CB8AC3E}">
        <p14:creationId xmlns:p14="http://schemas.microsoft.com/office/powerpoint/2010/main" val="1569746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p:cNvSpPr/>
          <p:nvPr/>
        </p:nvSpPr>
        <p:spPr>
          <a:xfrm>
            <a:off x="173982" y="473984"/>
            <a:ext cx="8574482" cy="338554"/>
          </a:xfrm>
          <a:prstGeom prst="rect">
            <a:avLst/>
          </a:prstGeom>
        </p:spPr>
        <p:txBody>
          <a:bodyPr wrap="square">
            <a:spAutoFit/>
          </a:bodyPr>
          <a:lstStyle/>
          <a:p>
            <a:pPr algn="just"/>
            <a:r>
              <a:rPr lang="es-ES" sz="1600" b="1" dirty="0">
                <a:latin typeface="Century Gothic" panose="020B0502020202020204" pitchFamily="34" charset="0"/>
                <a:cs typeface="Helvetica" panose="020B0604020202020204" pitchFamily="34" charset="0"/>
              </a:rPr>
              <a:t>2. CONVOCATORIA AÑO 2020</a:t>
            </a:r>
          </a:p>
        </p:txBody>
      </p:sp>
      <p:sp>
        <p:nvSpPr>
          <p:cNvPr id="13" name="CuadroTexto 12">
            <a:extLst>
              <a:ext uri="{FF2B5EF4-FFF2-40B4-BE49-F238E27FC236}">
                <a16:creationId xmlns:a16="http://schemas.microsoft.com/office/drawing/2014/main" id="{423FC9DA-D1F2-4A78-8921-CF2F13F74BAA}"/>
              </a:ext>
            </a:extLst>
          </p:cNvPr>
          <p:cNvSpPr txBox="1"/>
          <p:nvPr/>
        </p:nvSpPr>
        <p:spPr>
          <a:xfrm>
            <a:off x="104739" y="874275"/>
            <a:ext cx="8712968" cy="369332"/>
          </a:xfrm>
          <a:prstGeom prst="rect">
            <a:avLst/>
          </a:prstGeom>
          <a:noFill/>
        </p:spPr>
        <p:txBody>
          <a:bodyPr wrap="square" rtlCol="0">
            <a:spAutoFit/>
          </a:bodyPr>
          <a:lstStyle/>
          <a:p>
            <a:r>
              <a:rPr lang="es-ES" b="1" dirty="0" smtClean="0">
                <a:solidFill>
                  <a:srgbClr val="FF0000"/>
                </a:solidFill>
                <a:latin typeface="Century Gothic" panose="020B0502020202020204" pitchFamily="34" charset="0"/>
              </a:rPr>
              <a:t>Beneficiarios por provincias (asentamientos elegibles):</a:t>
            </a:r>
            <a:endParaRPr lang="es-ES" b="1" dirty="0" smtClean="0">
              <a:solidFill>
                <a:srgbClr val="FF0000"/>
              </a:solidFill>
              <a:latin typeface="Century Gothic" panose="020B0502020202020204" pitchFamily="34" charset="0"/>
            </a:endParaRPr>
          </a:p>
        </p:txBody>
      </p:sp>
      <p:graphicFrame>
        <p:nvGraphicFramePr>
          <p:cNvPr id="3" name="Tabla 2"/>
          <p:cNvGraphicFramePr>
            <a:graphicFrameLocks noGrp="1"/>
          </p:cNvGraphicFramePr>
          <p:nvPr/>
        </p:nvGraphicFramePr>
        <p:xfrm>
          <a:off x="538169" y="2276872"/>
          <a:ext cx="8067661" cy="1876425"/>
        </p:xfrm>
        <a:graphic>
          <a:graphicData uri="http://schemas.openxmlformats.org/drawingml/2006/table">
            <a:tbl>
              <a:tblPr/>
              <a:tblGrid>
                <a:gridCol w="1613532">
                  <a:extLst>
                    <a:ext uri="{9D8B030D-6E8A-4147-A177-3AD203B41FA5}">
                      <a16:colId xmlns:a16="http://schemas.microsoft.com/office/drawing/2014/main" val="2976751239"/>
                    </a:ext>
                  </a:extLst>
                </a:gridCol>
                <a:gridCol w="1868300">
                  <a:extLst>
                    <a:ext uri="{9D8B030D-6E8A-4147-A177-3AD203B41FA5}">
                      <a16:colId xmlns:a16="http://schemas.microsoft.com/office/drawing/2014/main" val="3936826123"/>
                    </a:ext>
                  </a:extLst>
                </a:gridCol>
                <a:gridCol w="1873050">
                  <a:extLst>
                    <a:ext uri="{9D8B030D-6E8A-4147-A177-3AD203B41FA5}">
                      <a16:colId xmlns:a16="http://schemas.microsoft.com/office/drawing/2014/main" val="3872664556"/>
                    </a:ext>
                  </a:extLst>
                </a:gridCol>
                <a:gridCol w="1488644">
                  <a:extLst>
                    <a:ext uri="{9D8B030D-6E8A-4147-A177-3AD203B41FA5}">
                      <a16:colId xmlns:a16="http://schemas.microsoft.com/office/drawing/2014/main" val="1081266067"/>
                    </a:ext>
                  </a:extLst>
                </a:gridCol>
                <a:gridCol w="1224135">
                  <a:extLst>
                    <a:ext uri="{9D8B030D-6E8A-4147-A177-3AD203B41FA5}">
                      <a16:colId xmlns:a16="http://schemas.microsoft.com/office/drawing/2014/main" val="2074405194"/>
                    </a:ext>
                  </a:extLst>
                </a:gridCol>
              </a:tblGrid>
              <a:tr h="195641">
                <a:tc>
                  <a:txBody>
                    <a:bodyPr/>
                    <a:lstStyle/>
                    <a:p>
                      <a:pPr algn="l" fontAlgn="b"/>
                      <a:r>
                        <a:rPr lang="es-ES" sz="2000" b="1" i="0" u="none" strike="noStrike" dirty="0" smtClean="0">
                          <a:solidFill>
                            <a:srgbClr val="000000"/>
                          </a:solidFill>
                          <a:effectLst/>
                          <a:latin typeface="Century Gothic" panose="020B0502020202020204" pitchFamily="34" charset="0"/>
                        </a:rPr>
                        <a:t>Provincia</a:t>
                      </a:r>
                      <a:endParaRPr lang="es-ES" sz="2000" b="1" i="0" u="none" strike="noStrike" dirty="0">
                        <a:solidFill>
                          <a:srgbClr val="000000"/>
                        </a:solidFill>
                        <a:effectLst/>
                        <a:latin typeface="Century Gothic" panose="020B0502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2000" b="1" i="0" u="none" strike="noStrike" dirty="0" smtClean="0">
                          <a:solidFill>
                            <a:srgbClr val="000000"/>
                          </a:solidFill>
                          <a:effectLst/>
                          <a:latin typeface="Century Gothic" panose="020B0502020202020204" pitchFamily="34" charset="0"/>
                        </a:rPr>
                        <a:t>Nº </a:t>
                      </a:r>
                      <a:r>
                        <a:rPr lang="es-ES" sz="2000" b="1" i="0" u="none" strike="noStrike" dirty="0" err="1" smtClean="0">
                          <a:solidFill>
                            <a:srgbClr val="000000"/>
                          </a:solidFill>
                          <a:effectLst/>
                          <a:latin typeface="Century Gothic" panose="020B0502020202020204" pitchFamily="34" charset="0"/>
                        </a:rPr>
                        <a:t>asentam</a:t>
                      </a:r>
                      <a:r>
                        <a:rPr lang="es-ES" sz="2000" b="1" i="0" u="none" strike="noStrike" dirty="0" smtClean="0">
                          <a:solidFill>
                            <a:srgbClr val="000000"/>
                          </a:solidFill>
                          <a:effectLst/>
                          <a:latin typeface="Century Gothic" panose="020B0502020202020204" pitchFamily="34" charset="0"/>
                        </a:rPr>
                        <a:t>.</a:t>
                      </a:r>
                    </a:p>
                    <a:p>
                      <a:pPr algn="l" fontAlgn="b"/>
                      <a:r>
                        <a:rPr lang="es-ES" sz="2000" b="1" i="0" u="none" strike="noStrike" dirty="0" smtClean="0">
                          <a:solidFill>
                            <a:srgbClr val="000000"/>
                          </a:solidFill>
                          <a:effectLst/>
                          <a:latin typeface="Century Gothic" panose="020B0502020202020204" pitchFamily="34" charset="0"/>
                        </a:rPr>
                        <a:t>elegibles</a:t>
                      </a:r>
                      <a:endParaRPr lang="es-ES" sz="2000" b="1" i="0" u="none" strike="noStrike" dirty="0">
                        <a:solidFill>
                          <a:srgbClr val="000000"/>
                        </a:solidFill>
                        <a:effectLst/>
                        <a:latin typeface="Century Gothic" panose="020B0502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2000" b="1" i="0" u="none" strike="noStrike" dirty="0">
                          <a:solidFill>
                            <a:srgbClr val="000000"/>
                          </a:solidFill>
                          <a:effectLst/>
                          <a:latin typeface="Century Gothic" panose="020B0502020202020204" pitchFamily="34" charset="0"/>
                        </a:rPr>
                        <a:t> </a:t>
                      </a:r>
                      <a:r>
                        <a:rPr lang="es-ES" sz="2000" b="1" i="0" u="none" strike="noStrike" dirty="0" smtClean="0">
                          <a:solidFill>
                            <a:srgbClr val="000000"/>
                          </a:solidFill>
                          <a:effectLst/>
                          <a:latin typeface="Century Gothic" panose="020B0502020202020204" pitchFamily="34" charset="0"/>
                        </a:rPr>
                        <a:t>Nº </a:t>
                      </a:r>
                      <a:r>
                        <a:rPr lang="es-ES" sz="2000" b="1" i="0" u="none" strike="noStrike" dirty="0" err="1" smtClean="0">
                          <a:solidFill>
                            <a:srgbClr val="000000"/>
                          </a:solidFill>
                          <a:effectLst/>
                          <a:latin typeface="Century Gothic" panose="020B0502020202020204" pitchFamily="34" charset="0"/>
                        </a:rPr>
                        <a:t>asentam</a:t>
                      </a:r>
                      <a:r>
                        <a:rPr lang="es-ES" sz="2000" b="1" i="0" u="none" strike="noStrike" dirty="0" smtClean="0">
                          <a:solidFill>
                            <a:srgbClr val="000000"/>
                          </a:solidFill>
                          <a:effectLst/>
                          <a:latin typeface="Century Gothic" panose="020B0502020202020204" pitchFamily="34" charset="0"/>
                        </a:rPr>
                        <a:t>.</a:t>
                      </a:r>
                    </a:p>
                    <a:p>
                      <a:pPr algn="l" fontAlgn="b"/>
                      <a:r>
                        <a:rPr lang="es-ES" sz="2000" b="1" i="0" u="none" strike="noStrike" dirty="0" smtClean="0">
                          <a:solidFill>
                            <a:srgbClr val="000000"/>
                          </a:solidFill>
                          <a:effectLst/>
                          <a:latin typeface="Century Gothic" panose="020B0502020202020204" pitchFamily="34" charset="0"/>
                        </a:rPr>
                        <a:t>habitados</a:t>
                      </a:r>
                      <a:endParaRPr lang="es-ES" sz="2000" b="1" i="0" u="none" strike="noStrike" dirty="0">
                        <a:solidFill>
                          <a:srgbClr val="000000"/>
                        </a:solidFill>
                        <a:effectLst/>
                        <a:latin typeface="Century Gothic" panose="020B0502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2000" b="1" i="0" u="none" strike="noStrike" dirty="0">
                          <a:solidFill>
                            <a:srgbClr val="000000"/>
                          </a:solidFill>
                          <a:effectLst/>
                          <a:latin typeface="Century Gothic" panose="020B0502020202020204" pitchFamily="34" charset="0"/>
                        </a:rPr>
                        <a:t> </a:t>
                      </a:r>
                      <a:r>
                        <a:rPr lang="es-ES" sz="2000" b="1" i="0" u="none" strike="noStrike" dirty="0" smtClean="0">
                          <a:solidFill>
                            <a:srgbClr val="000000"/>
                          </a:solidFill>
                          <a:effectLst/>
                          <a:latin typeface="Century Gothic" panose="020B0502020202020204" pitchFamily="34" charset="0"/>
                        </a:rPr>
                        <a:t>%</a:t>
                      </a:r>
                    </a:p>
                    <a:p>
                      <a:pPr algn="ctr" fontAlgn="b"/>
                      <a:r>
                        <a:rPr lang="es-ES" sz="2000" b="1" i="0" u="none" strike="noStrike" dirty="0" smtClean="0">
                          <a:solidFill>
                            <a:srgbClr val="000000"/>
                          </a:solidFill>
                          <a:effectLst/>
                          <a:latin typeface="Century Gothic" panose="020B0502020202020204" pitchFamily="34" charset="0"/>
                        </a:rPr>
                        <a:t>(habitados)</a:t>
                      </a:r>
                      <a:endParaRPr lang="es-ES" sz="2000" b="1" i="0" u="none" strike="noStrike" dirty="0">
                        <a:solidFill>
                          <a:srgbClr val="000000"/>
                        </a:solidFill>
                        <a:effectLst/>
                        <a:latin typeface="Century Gothic" panose="020B0502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2000" b="1" i="0" u="none" strike="noStrike" dirty="0">
                          <a:solidFill>
                            <a:srgbClr val="000000"/>
                          </a:solidFill>
                          <a:effectLst/>
                          <a:latin typeface="Century Gothic" panose="020B0502020202020204" pitchFamily="34" charset="0"/>
                        </a:rPr>
                        <a:t> </a:t>
                      </a:r>
                      <a:r>
                        <a:rPr lang="es-ES" sz="2000" b="1" i="0" u="none" strike="noStrike" dirty="0" smtClean="0">
                          <a:solidFill>
                            <a:srgbClr val="000000"/>
                          </a:solidFill>
                          <a:effectLst/>
                          <a:latin typeface="Century Gothic" panose="020B0502020202020204" pitchFamily="34" charset="0"/>
                        </a:rPr>
                        <a:t>Total (*)</a:t>
                      </a:r>
                    </a:p>
                    <a:p>
                      <a:pPr algn="l" fontAlgn="b"/>
                      <a:r>
                        <a:rPr lang="es-ES" sz="2000" b="1" i="0" u="none" strike="noStrike" dirty="0" err="1" smtClean="0">
                          <a:solidFill>
                            <a:srgbClr val="000000"/>
                          </a:solidFill>
                          <a:effectLst/>
                          <a:latin typeface="Century Gothic" panose="020B0502020202020204" pitchFamily="34" charset="0"/>
                        </a:rPr>
                        <a:t>asentam</a:t>
                      </a:r>
                      <a:r>
                        <a:rPr lang="es-ES" sz="2000" b="1" i="0" u="none" strike="noStrike" dirty="0" smtClean="0">
                          <a:solidFill>
                            <a:srgbClr val="000000"/>
                          </a:solidFill>
                          <a:effectLst/>
                          <a:latin typeface="Century Gothic" panose="020B0502020202020204" pitchFamily="34" charset="0"/>
                        </a:rPr>
                        <a:t>.</a:t>
                      </a:r>
                      <a:endParaRPr lang="es-ES" sz="2000" b="1" i="0" u="none" strike="noStrike" dirty="0">
                        <a:solidFill>
                          <a:srgbClr val="000000"/>
                        </a:solidFill>
                        <a:effectLst/>
                        <a:latin typeface="Century Gothic" panose="020B0502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93422192"/>
                  </a:ext>
                </a:extLst>
              </a:tr>
              <a:tr h="190500">
                <a:tc>
                  <a:txBody>
                    <a:bodyPr/>
                    <a:lstStyle/>
                    <a:p>
                      <a:pPr algn="l" fontAlgn="b"/>
                      <a:r>
                        <a:rPr lang="es-ES" sz="2000" b="1" i="0" u="none" strike="noStrike" dirty="0" smtClean="0">
                          <a:solidFill>
                            <a:srgbClr val="0000FF"/>
                          </a:solidFill>
                          <a:effectLst/>
                          <a:latin typeface="Century Gothic" panose="020B0502020202020204" pitchFamily="34" charset="0"/>
                        </a:rPr>
                        <a:t>Huesca</a:t>
                      </a:r>
                      <a:endParaRPr lang="es-ES" sz="2000" b="1" i="0" u="none" strike="noStrike" dirty="0">
                        <a:solidFill>
                          <a:srgbClr val="0000FF"/>
                        </a:solidFill>
                        <a:effectLst/>
                        <a:latin typeface="Century Gothic" panose="020B050202020202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2000" b="1" i="0" u="none" strike="noStrike" dirty="0">
                          <a:solidFill>
                            <a:srgbClr val="000000"/>
                          </a:solidFill>
                          <a:effectLst/>
                          <a:latin typeface="Century Gothic" panose="020B0502020202020204" pitchFamily="34" charset="0"/>
                        </a:rPr>
                        <a:t>687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2000" b="1" i="0" u="none" strike="noStrike">
                          <a:solidFill>
                            <a:srgbClr val="000000"/>
                          </a:solidFill>
                          <a:effectLst/>
                          <a:latin typeface="Century Gothic" panose="020B0502020202020204" pitchFamily="34" charset="0"/>
                        </a:rPr>
                        <a:t>761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2000" b="1" i="0" u="none" strike="noStrike">
                          <a:solidFill>
                            <a:srgbClr val="000000"/>
                          </a:solidFill>
                          <a:effectLst/>
                          <a:latin typeface="Century Gothic" panose="020B0502020202020204" pitchFamily="34" charset="0"/>
                        </a:rPr>
                        <a:t>90,28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2000" b="1" i="0" u="none" strike="noStrike">
                          <a:solidFill>
                            <a:srgbClr val="000000"/>
                          </a:solidFill>
                          <a:effectLst/>
                          <a:latin typeface="Century Gothic" panose="020B0502020202020204" pitchFamily="34" charset="0"/>
                        </a:rPr>
                        <a:t>804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59041075"/>
                  </a:ext>
                </a:extLst>
              </a:tr>
              <a:tr h="190500">
                <a:tc>
                  <a:txBody>
                    <a:bodyPr/>
                    <a:lstStyle/>
                    <a:p>
                      <a:pPr algn="l" fontAlgn="b"/>
                      <a:r>
                        <a:rPr lang="es-ES" sz="2000" b="1" i="0" u="none" strike="noStrike" dirty="0" smtClean="0">
                          <a:solidFill>
                            <a:srgbClr val="0000FF"/>
                          </a:solidFill>
                          <a:effectLst/>
                          <a:latin typeface="Century Gothic" panose="020B0502020202020204" pitchFamily="34" charset="0"/>
                        </a:rPr>
                        <a:t>Teruel</a:t>
                      </a:r>
                      <a:endParaRPr lang="es-ES" sz="2000" b="1" i="0" u="none" strike="noStrike" dirty="0">
                        <a:solidFill>
                          <a:srgbClr val="0000FF"/>
                        </a:solidFill>
                        <a:effectLst/>
                        <a:latin typeface="Century Gothic" panose="020B050202020202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2000" b="1" i="0" u="none" strike="noStrike" dirty="0">
                          <a:solidFill>
                            <a:srgbClr val="000000"/>
                          </a:solidFill>
                          <a:effectLst/>
                          <a:latin typeface="Century Gothic" panose="020B0502020202020204" pitchFamily="34" charset="0"/>
                        </a:rPr>
                        <a:t>329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2000" b="1" i="0" u="none" strike="noStrike">
                          <a:solidFill>
                            <a:srgbClr val="000000"/>
                          </a:solidFill>
                          <a:effectLst/>
                          <a:latin typeface="Century Gothic" panose="020B0502020202020204" pitchFamily="34" charset="0"/>
                        </a:rPr>
                        <a:t>344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2000" b="1" i="0" u="none" strike="noStrike" dirty="0">
                          <a:solidFill>
                            <a:srgbClr val="000000"/>
                          </a:solidFill>
                          <a:effectLst/>
                          <a:latin typeface="Century Gothic" panose="020B0502020202020204" pitchFamily="34" charset="0"/>
                        </a:rPr>
                        <a:t>95,64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2000" b="1" i="0" u="none" strike="noStrike">
                          <a:solidFill>
                            <a:srgbClr val="000000"/>
                          </a:solidFill>
                          <a:effectLst/>
                          <a:latin typeface="Century Gothic" panose="020B0502020202020204" pitchFamily="34" charset="0"/>
                        </a:rPr>
                        <a:t>359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81282421"/>
                  </a:ext>
                </a:extLst>
              </a:tr>
              <a:tr h="190500">
                <a:tc>
                  <a:txBody>
                    <a:bodyPr/>
                    <a:lstStyle/>
                    <a:p>
                      <a:pPr algn="l" fontAlgn="b"/>
                      <a:r>
                        <a:rPr lang="es-ES" sz="2000" b="1" i="0" u="none" strike="noStrike" dirty="0" smtClean="0">
                          <a:solidFill>
                            <a:srgbClr val="0000FF"/>
                          </a:solidFill>
                          <a:effectLst/>
                          <a:latin typeface="Century Gothic" panose="020B0502020202020204" pitchFamily="34" charset="0"/>
                        </a:rPr>
                        <a:t>Zaragoza</a:t>
                      </a:r>
                      <a:endParaRPr lang="es-ES" sz="2000" b="1" i="0" u="none" strike="noStrike" dirty="0">
                        <a:solidFill>
                          <a:srgbClr val="0000FF"/>
                        </a:solidFill>
                        <a:effectLst/>
                        <a:latin typeface="Century Gothic" panose="020B050202020202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2000" b="1" i="0" u="none" strike="noStrike">
                          <a:solidFill>
                            <a:srgbClr val="000000"/>
                          </a:solidFill>
                          <a:effectLst/>
                          <a:latin typeface="Century Gothic" panose="020B0502020202020204" pitchFamily="34" charset="0"/>
                        </a:rPr>
                        <a:t>321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2000" b="1" i="0" u="none" strike="noStrike">
                          <a:solidFill>
                            <a:srgbClr val="000000"/>
                          </a:solidFill>
                          <a:effectLst/>
                          <a:latin typeface="Century Gothic" panose="020B0502020202020204" pitchFamily="34" charset="0"/>
                        </a:rPr>
                        <a:t>434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2000" b="1" i="0" u="none" strike="noStrike">
                          <a:solidFill>
                            <a:srgbClr val="000000"/>
                          </a:solidFill>
                          <a:effectLst/>
                          <a:latin typeface="Century Gothic" panose="020B0502020202020204" pitchFamily="34" charset="0"/>
                        </a:rPr>
                        <a:t>73,96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2000" b="1" i="0" u="none" strike="noStrike">
                          <a:solidFill>
                            <a:srgbClr val="000000"/>
                          </a:solidFill>
                          <a:effectLst/>
                          <a:latin typeface="Century Gothic" panose="020B0502020202020204" pitchFamily="34" charset="0"/>
                        </a:rPr>
                        <a:t>458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3798114"/>
                  </a:ext>
                </a:extLst>
              </a:tr>
              <a:tr h="190500">
                <a:tc>
                  <a:txBody>
                    <a:bodyPr/>
                    <a:lstStyle/>
                    <a:p>
                      <a:pPr algn="l" fontAlgn="b"/>
                      <a:r>
                        <a:rPr lang="es-ES" sz="2000" b="1" i="0" u="none" strike="noStrike" dirty="0" smtClean="0">
                          <a:solidFill>
                            <a:srgbClr val="FF0000"/>
                          </a:solidFill>
                          <a:effectLst/>
                          <a:latin typeface="Century Gothic" panose="020B0502020202020204" pitchFamily="34" charset="0"/>
                        </a:rPr>
                        <a:t>Total</a:t>
                      </a:r>
                      <a:endParaRPr lang="es-ES" sz="2000" b="1" i="0" u="none" strike="noStrike" dirty="0">
                        <a:solidFill>
                          <a:srgbClr val="FF0000"/>
                        </a:solidFill>
                        <a:effectLst/>
                        <a:latin typeface="Century Gothic" panose="020B050202020202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2000" b="1" i="0" u="none" strike="noStrike" dirty="0">
                          <a:solidFill>
                            <a:srgbClr val="FF0000"/>
                          </a:solidFill>
                          <a:effectLst/>
                          <a:latin typeface="Century Gothic" panose="020B0502020202020204" pitchFamily="34" charset="0"/>
                        </a:rPr>
                        <a:t> </a:t>
                      </a:r>
                      <a:r>
                        <a:rPr lang="es-ES" sz="2000" b="1" i="0" u="none" strike="noStrike" dirty="0" smtClean="0">
                          <a:solidFill>
                            <a:srgbClr val="FF0000"/>
                          </a:solidFill>
                          <a:effectLst/>
                          <a:latin typeface="Century Gothic" panose="020B0502020202020204" pitchFamily="34" charset="0"/>
                        </a:rPr>
                        <a:t>1337</a:t>
                      </a:r>
                      <a:endParaRPr lang="es-ES" sz="2000" b="1" i="0" u="none" strike="noStrike" dirty="0">
                        <a:solidFill>
                          <a:srgbClr val="FF0000"/>
                        </a:solidFill>
                        <a:effectLst/>
                        <a:latin typeface="Century Gothic" panose="020B050202020202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2000" b="1" i="0" u="none" strike="noStrike" dirty="0">
                          <a:solidFill>
                            <a:srgbClr val="FF0000"/>
                          </a:solidFill>
                          <a:effectLst/>
                          <a:latin typeface="Century Gothic" panose="020B0502020202020204" pitchFamily="34" charset="0"/>
                        </a:rPr>
                        <a:t> </a:t>
                      </a:r>
                      <a:r>
                        <a:rPr lang="es-ES" sz="2000" b="1" i="0" u="none" strike="noStrike" dirty="0" smtClean="0">
                          <a:solidFill>
                            <a:srgbClr val="FF0000"/>
                          </a:solidFill>
                          <a:effectLst/>
                          <a:latin typeface="Century Gothic" panose="020B0502020202020204" pitchFamily="34" charset="0"/>
                        </a:rPr>
                        <a:t>1539</a:t>
                      </a:r>
                      <a:endParaRPr lang="es-ES" sz="2000" b="1" i="0" u="none" strike="noStrike" dirty="0">
                        <a:solidFill>
                          <a:srgbClr val="FF0000"/>
                        </a:solidFill>
                        <a:effectLst/>
                        <a:latin typeface="Century Gothic" panose="020B050202020202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2000" b="1" i="0" u="none" strike="noStrike" dirty="0" smtClean="0">
                          <a:solidFill>
                            <a:srgbClr val="FF0000"/>
                          </a:solidFill>
                          <a:effectLst/>
                          <a:latin typeface="Century Gothic" panose="020B0502020202020204" pitchFamily="34" charset="0"/>
                        </a:rPr>
                        <a:t>86,87</a:t>
                      </a:r>
                      <a:endParaRPr lang="es-ES" sz="2000" b="1" i="0" u="none" strike="noStrike" dirty="0">
                        <a:solidFill>
                          <a:srgbClr val="FF0000"/>
                        </a:solidFill>
                        <a:effectLst/>
                        <a:latin typeface="Century Gothic" panose="020B050202020202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2000" b="1" i="0" u="none" strike="noStrike" dirty="0" smtClean="0">
                          <a:solidFill>
                            <a:srgbClr val="FF0000"/>
                          </a:solidFill>
                          <a:effectLst/>
                          <a:latin typeface="Century Gothic" panose="020B0502020202020204" pitchFamily="34" charset="0"/>
                        </a:rPr>
                        <a:t>1621</a:t>
                      </a:r>
                      <a:endParaRPr lang="es-ES" sz="2000" b="1" i="0" u="none" strike="noStrike" dirty="0">
                        <a:solidFill>
                          <a:srgbClr val="FF0000"/>
                        </a:solidFill>
                        <a:effectLst/>
                        <a:latin typeface="Century Gothic" panose="020B050202020202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79273978"/>
                  </a:ext>
                </a:extLst>
              </a:tr>
            </a:tbl>
          </a:graphicData>
        </a:graphic>
      </p:graphicFrame>
      <p:sp>
        <p:nvSpPr>
          <p:cNvPr id="4" name="CuadroTexto 3"/>
          <p:cNvSpPr txBox="1"/>
          <p:nvPr/>
        </p:nvSpPr>
        <p:spPr>
          <a:xfrm>
            <a:off x="251520" y="6093296"/>
            <a:ext cx="3600400" cy="523220"/>
          </a:xfrm>
          <a:prstGeom prst="rect">
            <a:avLst/>
          </a:prstGeom>
          <a:noFill/>
        </p:spPr>
        <p:txBody>
          <a:bodyPr wrap="square" rtlCol="0">
            <a:spAutoFit/>
          </a:bodyPr>
          <a:lstStyle/>
          <a:p>
            <a:r>
              <a:rPr lang="es-ES" sz="1400" b="1" dirty="0" smtClean="0">
                <a:latin typeface="Century Gothic" panose="020B0502020202020204" pitchFamily="34" charset="0"/>
              </a:rPr>
              <a:t>(*) Según el Nomenclátor de población de 2019 publicado por el INE</a:t>
            </a:r>
            <a:endParaRPr lang="es-ES" sz="1400" b="1" dirty="0">
              <a:latin typeface="Century Gothic" panose="020B0502020202020204" pitchFamily="34" charset="0"/>
            </a:endParaRPr>
          </a:p>
        </p:txBody>
      </p:sp>
      <p:sp>
        <p:nvSpPr>
          <p:cNvPr id="7" name="6 Rectángulo"/>
          <p:cNvSpPr/>
          <p:nvPr/>
        </p:nvSpPr>
        <p:spPr>
          <a:xfrm>
            <a:off x="0" y="117212"/>
            <a:ext cx="9144000" cy="230832"/>
          </a:xfrm>
          <a:prstGeom prst="rect">
            <a:avLst/>
          </a:prstGeom>
          <a:solidFill>
            <a:srgbClr val="FFC000">
              <a:alpha val="20000"/>
            </a:srgbClr>
          </a:solidFill>
        </p:spPr>
        <p:txBody>
          <a:bodyPr wrap="square">
            <a:spAutoFit/>
          </a:bodyPr>
          <a:lstStyle/>
          <a:p>
            <a:pPr algn="ctr"/>
            <a:r>
              <a:rPr lang="es-ES" sz="900" b="1" dirty="0" smtClean="0">
                <a:latin typeface="Helvetica" panose="020B0504020202030204" pitchFamily="34" charset="0"/>
              </a:rPr>
              <a:t>CONVOCATORIA DE SUBVENCIONES 2020 CON CARGO AL FONDO DE COHESIÓN TERRITORIAL / </a:t>
            </a:r>
            <a:r>
              <a:rPr lang="es-ES" sz="900" b="1" dirty="0" smtClean="0">
                <a:latin typeface="Helvetica" panose="020B0504020202030204" pitchFamily="34" charset="0"/>
              </a:rPr>
              <a:t>EMPRESAS</a:t>
            </a:r>
            <a:endParaRPr lang="es-ES" sz="900" dirty="0">
              <a:latin typeface="Helvetica" panose="020B0504020202030204" pitchFamily="34" charset="0"/>
            </a:endParaRPr>
          </a:p>
        </p:txBody>
      </p:sp>
    </p:spTree>
    <p:extLst>
      <p:ext uri="{BB962C8B-B14F-4D97-AF65-F5344CB8AC3E}">
        <p14:creationId xmlns:p14="http://schemas.microsoft.com/office/powerpoint/2010/main" val="8287294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p:cNvSpPr/>
          <p:nvPr/>
        </p:nvSpPr>
        <p:spPr>
          <a:xfrm>
            <a:off x="173982" y="473984"/>
            <a:ext cx="8574482" cy="338554"/>
          </a:xfrm>
          <a:prstGeom prst="rect">
            <a:avLst/>
          </a:prstGeom>
        </p:spPr>
        <p:txBody>
          <a:bodyPr wrap="square">
            <a:spAutoFit/>
          </a:bodyPr>
          <a:lstStyle/>
          <a:p>
            <a:pPr algn="just"/>
            <a:r>
              <a:rPr lang="es-ES" sz="1600" b="1" dirty="0">
                <a:latin typeface="Century Gothic" panose="020B0502020202020204" pitchFamily="34" charset="0"/>
                <a:cs typeface="Helvetica" panose="020B0604020202020204" pitchFamily="34" charset="0"/>
              </a:rPr>
              <a:t>2. CONVOCATORIA AÑO 2020</a:t>
            </a:r>
          </a:p>
        </p:txBody>
      </p:sp>
      <p:sp>
        <p:nvSpPr>
          <p:cNvPr id="13" name="CuadroTexto 12">
            <a:extLst>
              <a:ext uri="{FF2B5EF4-FFF2-40B4-BE49-F238E27FC236}">
                <a16:creationId xmlns:a16="http://schemas.microsoft.com/office/drawing/2014/main" id="{423FC9DA-D1F2-4A78-8921-CF2F13F74BAA}"/>
              </a:ext>
            </a:extLst>
          </p:cNvPr>
          <p:cNvSpPr txBox="1"/>
          <p:nvPr/>
        </p:nvSpPr>
        <p:spPr>
          <a:xfrm>
            <a:off x="104739" y="812538"/>
            <a:ext cx="8712968" cy="369332"/>
          </a:xfrm>
          <a:prstGeom prst="rect">
            <a:avLst/>
          </a:prstGeom>
          <a:noFill/>
        </p:spPr>
        <p:txBody>
          <a:bodyPr wrap="square" rtlCol="0">
            <a:spAutoFit/>
          </a:bodyPr>
          <a:lstStyle/>
          <a:p>
            <a:r>
              <a:rPr lang="es-ES" b="1" dirty="0" smtClean="0">
                <a:solidFill>
                  <a:srgbClr val="FF0000"/>
                </a:solidFill>
                <a:latin typeface="Century Gothic" panose="020B0502020202020204" pitchFamily="34" charset="0"/>
              </a:rPr>
              <a:t>Beneficiarios por comarcas (asentamientos elegibles):</a:t>
            </a:r>
            <a:endParaRPr lang="es-ES" b="1" dirty="0" smtClean="0">
              <a:solidFill>
                <a:srgbClr val="FF0000"/>
              </a:solidFill>
              <a:latin typeface="Century Gothic" panose="020B0502020202020204" pitchFamily="34" charset="0"/>
            </a:endParaRPr>
          </a:p>
        </p:txBody>
      </p:sp>
      <p:sp>
        <p:nvSpPr>
          <p:cNvPr id="4" name="CuadroTexto 3"/>
          <p:cNvSpPr txBox="1"/>
          <p:nvPr/>
        </p:nvSpPr>
        <p:spPr>
          <a:xfrm>
            <a:off x="173982" y="6261858"/>
            <a:ext cx="3600400" cy="461665"/>
          </a:xfrm>
          <a:prstGeom prst="rect">
            <a:avLst/>
          </a:prstGeom>
          <a:noFill/>
        </p:spPr>
        <p:txBody>
          <a:bodyPr wrap="square" rtlCol="0">
            <a:spAutoFit/>
          </a:bodyPr>
          <a:lstStyle/>
          <a:p>
            <a:r>
              <a:rPr lang="es-ES" sz="1200" b="1" dirty="0" smtClean="0">
                <a:latin typeface="Century Gothic" panose="020B0502020202020204" pitchFamily="34" charset="0"/>
              </a:rPr>
              <a:t>(*) Según el Nomenclátor de población de 2019 publicado por el INE</a:t>
            </a:r>
            <a:endParaRPr lang="es-ES" sz="1200" b="1" dirty="0">
              <a:latin typeface="Century Gothic" panose="020B0502020202020204" pitchFamily="34" charset="0"/>
            </a:endParaRPr>
          </a:p>
        </p:txBody>
      </p:sp>
      <p:graphicFrame>
        <p:nvGraphicFramePr>
          <p:cNvPr id="6" name="Tabla 5"/>
          <p:cNvGraphicFramePr>
            <a:graphicFrameLocks noGrp="1"/>
          </p:cNvGraphicFramePr>
          <p:nvPr/>
        </p:nvGraphicFramePr>
        <p:xfrm>
          <a:off x="539552" y="1564538"/>
          <a:ext cx="3701842" cy="4238625"/>
        </p:xfrm>
        <a:graphic>
          <a:graphicData uri="http://schemas.openxmlformats.org/drawingml/2006/table">
            <a:tbl>
              <a:tblPr>
                <a:tableStyleId>{5C22544A-7EE6-4342-B048-85BDC9FD1C3A}</a:tableStyleId>
              </a:tblPr>
              <a:tblGrid>
                <a:gridCol w="1358817">
                  <a:extLst>
                    <a:ext uri="{9D8B030D-6E8A-4147-A177-3AD203B41FA5}">
                      <a16:colId xmlns:a16="http://schemas.microsoft.com/office/drawing/2014/main" val="4152066558"/>
                    </a:ext>
                  </a:extLst>
                </a:gridCol>
                <a:gridCol w="648072">
                  <a:extLst>
                    <a:ext uri="{9D8B030D-6E8A-4147-A177-3AD203B41FA5}">
                      <a16:colId xmlns:a16="http://schemas.microsoft.com/office/drawing/2014/main" val="762515556"/>
                    </a:ext>
                  </a:extLst>
                </a:gridCol>
                <a:gridCol w="432048">
                  <a:extLst>
                    <a:ext uri="{9D8B030D-6E8A-4147-A177-3AD203B41FA5}">
                      <a16:colId xmlns:a16="http://schemas.microsoft.com/office/drawing/2014/main" val="2001037723"/>
                    </a:ext>
                  </a:extLst>
                </a:gridCol>
                <a:gridCol w="682959">
                  <a:extLst>
                    <a:ext uri="{9D8B030D-6E8A-4147-A177-3AD203B41FA5}">
                      <a16:colId xmlns:a16="http://schemas.microsoft.com/office/drawing/2014/main" val="1602462646"/>
                    </a:ext>
                  </a:extLst>
                </a:gridCol>
                <a:gridCol w="579946">
                  <a:extLst>
                    <a:ext uri="{9D8B030D-6E8A-4147-A177-3AD203B41FA5}">
                      <a16:colId xmlns:a16="http://schemas.microsoft.com/office/drawing/2014/main" val="3214185460"/>
                    </a:ext>
                  </a:extLst>
                </a:gridCol>
              </a:tblGrid>
              <a:tr h="190500">
                <a:tc>
                  <a:txBody>
                    <a:bodyPr/>
                    <a:lstStyle/>
                    <a:p>
                      <a:r>
                        <a:rPr lang="es-ES" sz="1000" b="1" dirty="0" smtClean="0">
                          <a:latin typeface="Century Gothic" panose="020B0502020202020204" pitchFamily="34" charset="0"/>
                        </a:rPr>
                        <a:t>Comarca</a:t>
                      </a:r>
                      <a:endParaRPr lang="es-ES" sz="1000" b="1" dirty="0">
                        <a:latin typeface="Century Gothic" panose="020B0502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s-ES" sz="1000" b="1" u="none" strike="noStrike" dirty="0" err="1" smtClean="0">
                          <a:effectLst/>
                          <a:latin typeface="Century Gothic" panose="020B0502020202020204" pitchFamily="34" charset="0"/>
                        </a:rPr>
                        <a:t>Asent</a:t>
                      </a:r>
                      <a:r>
                        <a:rPr lang="es-ES" sz="1000" b="1" u="none" strike="noStrike" dirty="0" smtClean="0">
                          <a:effectLst/>
                          <a:latin typeface="Century Gothic" panose="020B0502020202020204" pitchFamily="34" charset="0"/>
                        </a:rPr>
                        <a:t>. elegibles</a:t>
                      </a:r>
                      <a:endParaRPr lang="es-ES" sz="1000" b="1" i="0" u="none" strike="noStrike" dirty="0">
                        <a:solidFill>
                          <a:srgbClr val="000000"/>
                        </a:solidFill>
                        <a:effectLst/>
                        <a:latin typeface="Century Gothic" panose="020B0502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s-ES" sz="1000" b="1" i="0" u="none" strike="noStrike" dirty="0" err="1" smtClean="0">
                          <a:solidFill>
                            <a:srgbClr val="000000"/>
                          </a:solidFill>
                          <a:effectLst/>
                          <a:latin typeface="Century Gothic" panose="020B0502020202020204" pitchFamily="34" charset="0"/>
                        </a:rPr>
                        <a:t>Asent</a:t>
                      </a:r>
                      <a:r>
                        <a:rPr lang="es-ES" sz="1000" b="1" i="0" u="none" strike="noStrike" dirty="0" smtClean="0">
                          <a:solidFill>
                            <a:srgbClr val="000000"/>
                          </a:solidFill>
                          <a:effectLst/>
                          <a:latin typeface="Century Gothic" panose="020B0502020202020204" pitchFamily="34" charset="0"/>
                        </a:rPr>
                        <a:t>. </a:t>
                      </a:r>
                      <a:r>
                        <a:rPr lang="es-ES" sz="1000" b="1" i="0" u="none" strike="noStrike" dirty="0" err="1" smtClean="0">
                          <a:solidFill>
                            <a:srgbClr val="000000"/>
                          </a:solidFill>
                          <a:effectLst/>
                          <a:latin typeface="Century Gothic" panose="020B0502020202020204" pitchFamily="34" charset="0"/>
                        </a:rPr>
                        <a:t>Habit</a:t>
                      </a:r>
                      <a:r>
                        <a:rPr lang="es-ES" sz="1000" b="1" i="0" u="none" strike="noStrike" dirty="0" smtClean="0">
                          <a:solidFill>
                            <a:srgbClr val="000000"/>
                          </a:solidFill>
                          <a:effectLst/>
                          <a:latin typeface="Century Gothic" panose="020B0502020202020204" pitchFamily="34" charset="0"/>
                        </a:rPr>
                        <a:t>.</a:t>
                      </a:r>
                      <a:endParaRPr lang="es-ES" sz="1000" b="1" i="0" u="none" strike="noStrike" dirty="0">
                        <a:solidFill>
                          <a:srgbClr val="000000"/>
                        </a:solidFill>
                        <a:effectLst/>
                        <a:latin typeface="Century Gothic" panose="020B0502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s-ES" sz="1000" b="1" i="0" u="none" strike="noStrike" dirty="0" smtClean="0">
                          <a:solidFill>
                            <a:srgbClr val="000000"/>
                          </a:solidFill>
                          <a:effectLst/>
                          <a:latin typeface="Century Gothic" panose="020B0502020202020204" pitchFamily="34" charset="0"/>
                        </a:rPr>
                        <a:t>% habitad.</a:t>
                      </a:r>
                      <a:endParaRPr lang="es-ES" sz="1000" b="1" i="0" u="none" strike="noStrike" dirty="0">
                        <a:solidFill>
                          <a:srgbClr val="000000"/>
                        </a:solidFill>
                        <a:effectLst/>
                        <a:latin typeface="Century Gothic" panose="020B0502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s-ES" sz="1000" b="1" i="0" u="none" strike="noStrike" smtClean="0">
                          <a:solidFill>
                            <a:srgbClr val="000000"/>
                          </a:solidFill>
                          <a:effectLst/>
                          <a:latin typeface="Century Gothic" panose="020B0502020202020204" pitchFamily="34" charset="0"/>
                        </a:rPr>
                        <a:t>Total asent.</a:t>
                      </a:r>
                      <a:endParaRPr lang="es-ES" sz="1000" b="1" i="0" u="none" strike="noStrike" dirty="0">
                        <a:solidFill>
                          <a:srgbClr val="000000"/>
                        </a:solidFill>
                        <a:effectLst/>
                        <a:latin typeface="Century Gothic" panose="020B0502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83935823"/>
                  </a:ext>
                </a:extLst>
              </a:tr>
              <a:tr h="190500">
                <a:tc>
                  <a:txBody>
                    <a:bodyPr/>
                    <a:lstStyle/>
                    <a:p>
                      <a:pPr algn="l" fontAlgn="b"/>
                      <a:r>
                        <a:rPr lang="es-ES" sz="1000" b="1" u="none" strike="noStrike" dirty="0">
                          <a:solidFill>
                            <a:srgbClr val="FF0000"/>
                          </a:solidFill>
                          <a:effectLst/>
                          <a:latin typeface="Century Gothic" panose="020B0502020202020204" pitchFamily="34" charset="0"/>
                        </a:rPr>
                        <a:t>La </a:t>
                      </a:r>
                      <a:r>
                        <a:rPr lang="es-ES" sz="1000" b="1" u="none" strike="noStrike" dirty="0" err="1">
                          <a:solidFill>
                            <a:srgbClr val="FF0000"/>
                          </a:solidFill>
                          <a:effectLst/>
                          <a:latin typeface="Century Gothic" panose="020B0502020202020204" pitchFamily="34" charset="0"/>
                        </a:rPr>
                        <a:t>Jacetania</a:t>
                      </a:r>
                      <a:endParaRPr lang="es-ES" sz="1000" b="1" i="0" u="none" strike="noStrike" dirty="0">
                        <a:solidFill>
                          <a:srgbClr val="FF0000"/>
                        </a:solidFill>
                        <a:effectLst/>
                        <a:latin typeface="Century Gothic" panose="020B0502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ES" sz="1000" b="1" u="none" strike="noStrike" dirty="0">
                          <a:effectLst/>
                          <a:latin typeface="Century Gothic" panose="020B0502020202020204" pitchFamily="34" charset="0"/>
                        </a:rPr>
                        <a:t>74</a:t>
                      </a:r>
                      <a:endParaRPr lang="es-ES" sz="10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ES" sz="1000" b="1" i="0" u="none" strike="noStrike">
                          <a:solidFill>
                            <a:srgbClr val="000000"/>
                          </a:solidFill>
                          <a:effectLst/>
                          <a:latin typeface="Century Gothic" panose="020B0502020202020204" pitchFamily="34" charset="0"/>
                        </a:rPr>
                        <a:t>80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ES" sz="1000" b="1" i="0" u="none" strike="noStrike">
                          <a:solidFill>
                            <a:srgbClr val="000000"/>
                          </a:solidFill>
                          <a:effectLst/>
                          <a:latin typeface="Century Gothic" panose="020B0502020202020204" pitchFamily="34" charset="0"/>
                        </a:rPr>
                        <a:t>92,50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ES" sz="1000" b="1" u="none" strike="noStrike">
                          <a:effectLst/>
                          <a:latin typeface="Century Gothic" panose="020B0502020202020204" pitchFamily="34" charset="0"/>
                        </a:rPr>
                        <a:t>80</a:t>
                      </a:r>
                      <a:endParaRPr lang="es-ES" sz="1000" b="1" i="0" u="none" strike="noStrike">
                        <a:solidFill>
                          <a:srgbClr val="000000"/>
                        </a:solidFill>
                        <a:effectLst/>
                        <a:latin typeface="Century Gothic" panose="020B0502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41931207"/>
                  </a:ext>
                </a:extLst>
              </a:tr>
              <a:tr h="190500">
                <a:tc>
                  <a:txBody>
                    <a:bodyPr/>
                    <a:lstStyle/>
                    <a:p>
                      <a:pPr algn="l" fontAlgn="b"/>
                      <a:r>
                        <a:rPr lang="es-ES" sz="1000" b="1" u="none" strike="noStrike" dirty="0">
                          <a:solidFill>
                            <a:srgbClr val="FF0000"/>
                          </a:solidFill>
                          <a:effectLst/>
                          <a:latin typeface="Century Gothic" panose="020B0502020202020204" pitchFamily="34" charset="0"/>
                        </a:rPr>
                        <a:t>Alto Gállego</a:t>
                      </a:r>
                      <a:endParaRPr lang="es-ES" sz="1000" b="1" i="0" u="none" strike="noStrike" dirty="0">
                        <a:solidFill>
                          <a:srgbClr val="FF0000"/>
                        </a:solidFill>
                        <a:effectLst/>
                        <a:latin typeface="Century Gothic" panose="020B0502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ES" sz="1000" b="1" u="none" strike="noStrike" dirty="0">
                          <a:effectLst/>
                          <a:latin typeface="Century Gothic" panose="020B0502020202020204" pitchFamily="34" charset="0"/>
                        </a:rPr>
                        <a:t>76</a:t>
                      </a:r>
                      <a:endParaRPr lang="es-ES" sz="10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ES" sz="1000" b="1" i="0" u="none" strike="noStrike">
                          <a:solidFill>
                            <a:srgbClr val="000000"/>
                          </a:solidFill>
                          <a:effectLst/>
                          <a:latin typeface="Century Gothic" panose="020B0502020202020204" pitchFamily="34" charset="0"/>
                        </a:rPr>
                        <a:t>88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ES" sz="1000" b="1" i="0" u="none" strike="noStrike">
                          <a:solidFill>
                            <a:srgbClr val="000000"/>
                          </a:solidFill>
                          <a:effectLst/>
                          <a:latin typeface="Century Gothic" panose="020B0502020202020204" pitchFamily="34" charset="0"/>
                        </a:rPr>
                        <a:t>86,36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ES" sz="1000" b="1" u="none" strike="noStrike" dirty="0">
                          <a:effectLst/>
                          <a:latin typeface="Century Gothic" panose="020B0502020202020204" pitchFamily="34" charset="0"/>
                        </a:rPr>
                        <a:t>94</a:t>
                      </a:r>
                      <a:endParaRPr lang="es-ES" sz="10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27559864"/>
                  </a:ext>
                </a:extLst>
              </a:tr>
              <a:tr h="190500">
                <a:tc>
                  <a:txBody>
                    <a:bodyPr/>
                    <a:lstStyle/>
                    <a:p>
                      <a:pPr algn="l" fontAlgn="b"/>
                      <a:r>
                        <a:rPr lang="es-ES" sz="1000" b="1" u="none" strike="noStrike" dirty="0" err="1">
                          <a:solidFill>
                            <a:srgbClr val="FF0000"/>
                          </a:solidFill>
                          <a:effectLst/>
                          <a:latin typeface="Century Gothic" panose="020B0502020202020204" pitchFamily="34" charset="0"/>
                        </a:rPr>
                        <a:t>Sobrarbe</a:t>
                      </a:r>
                      <a:endParaRPr lang="es-ES" sz="1000" b="1" i="0" u="none" strike="noStrike" dirty="0">
                        <a:solidFill>
                          <a:srgbClr val="FF0000"/>
                        </a:solidFill>
                        <a:effectLst/>
                        <a:latin typeface="Century Gothic" panose="020B0502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ES" sz="1000" b="1" u="none" strike="noStrike" dirty="0">
                          <a:effectLst/>
                          <a:latin typeface="Century Gothic" panose="020B0502020202020204" pitchFamily="34" charset="0"/>
                        </a:rPr>
                        <a:t>132</a:t>
                      </a:r>
                      <a:endParaRPr lang="es-ES" sz="10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ES" sz="1000" b="1" i="0" u="none" strike="noStrike">
                          <a:solidFill>
                            <a:srgbClr val="000000"/>
                          </a:solidFill>
                          <a:effectLst/>
                          <a:latin typeface="Century Gothic" panose="020B0502020202020204" pitchFamily="34" charset="0"/>
                        </a:rPr>
                        <a:t>142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ES" sz="1000" b="1" i="0" u="none" strike="noStrike">
                          <a:solidFill>
                            <a:srgbClr val="000000"/>
                          </a:solidFill>
                          <a:effectLst/>
                          <a:latin typeface="Century Gothic" panose="020B0502020202020204" pitchFamily="34" charset="0"/>
                        </a:rPr>
                        <a:t>92,96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ES" sz="1000" b="1" u="none" strike="noStrike">
                          <a:effectLst/>
                          <a:latin typeface="Century Gothic" panose="020B0502020202020204" pitchFamily="34" charset="0"/>
                        </a:rPr>
                        <a:t>151</a:t>
                      </a:r>
                      <a:endParaRPr lang="es-ES" sz="1000" b="1" i="0" u="none" strike="noStrike">
                        <a:solidFill>
                          <a:srgbClr val="000000"/>
                        </a:solidFill>
                        <a:effectLst/>
                        <a:latin typeface="Century Gothic" panose="020B0502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88567641"/>
                  </a:ext>
                </a:extLst>
              </a:tr>
              <a:tr h="190500">
                <a:tc>
                  <a:txBody>
                    <a:bodyPr/>
                    <a:lstStyle/>
                    <a:p>
                      <a:pPr algn="l" fontAlgn="b"/>
                      <a:r>
                        <a:rPr lang="es-ES" sz="1000" b="1" u="none" strike="noStrike" dirty="0">
                          <a:solidFill>
                            <a:srgbClr val="FF0000"/>
                          </a:solidFill>
                          <a:effectLst/>
                          <a:latin typeface="Century Gothic" panose="020B0502020202020204" pitchFamily="34" charset="0"/>
                        </a:rPr>
                        <a:t>La Ribagorza</a:t>
                      </a:r>
                      <a:endParaRPr lang="es-ES" sz="1000" b="1" i="0" u="none" strike="noStrike" dirty="0">
                        <a:solidFill>
                          <a:srgbClr val="FF0000"/>
                        </a:solidFill>
                        <a:effectLst/>
                        <a:latin typeface="Century Gothic" panose="020B0502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ES" sz="1000" b="1" u="none" strike="noStrike">
                          <a:effectLst/>
                          <a:latin typeface="Century Gothic" panose="020B0502020202020204" pitchFamily="34" charset="0"/>
                        </a:rPr>
                        <a:t>166</a:t>
                      </a:r>
                      <a:endParaRPr lang="es-ES" sz="1000" b="1" i="0" u="none" strike="noStrike">
                        <a:solidFill>
                          <a:srgbClr val="000000"/>
                        </a:solidFill>
                        <a:effectLst/>
                        <a:latin typeface="Century Gothic" panose="020B0502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ES" sz="1000" b="1" i="0" u="none" strike="noStrike">
                          <a:solidFill>
                            <a:srgbClr val="000000"/>
                          </a:solidFill>
                          <a:effectLst/>
                          <a:latin typeface="Century Gothic" panose="020B0502020202020204" pitchFamily="34" charset="0"/>
                        </a:rPr>
                        <a:t>174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ES" sz="1000" b="1" i="0" u="none" strike="noStrike">
                          <a:solidFill>
                            <a:srgbClr val="000000"/>
                          </a:solidFill>
                          <a:effectLst/>
                          <a:latin typeface="Century Gothic" panose="020B0502020202020204" pitchFamily="34" charset="0"/>
                        </a:rPr>
                        <a:t>95,40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ES" sz="1000" b="1" u="none" strike="noStrike" dirty="0">
                          <a:effectLst/>
                          <a:latin typeface="Century Gothic" panose="020B0502020202020204" pitchFamily="34" charset="0"/>
                        </a:rPr>
                        <a:t>191</a:t>
                      </a:r>
                      <a:endParaRPr lang="es-ES" sz="10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97782285"/>
                  </a:ext>
                </a:extLst>
              </a:tr>
              <a:tr h="190500">
                <a:tc>
                  <a:txBody>
                    <a:bodyPr/>
                    <a:lstStyle/>
                    <a:p>
                      <a:pPr algn="l" fontAlgn="b"/>
                      <a:r>
                        <a:rPr lang="es-ES" sz="1000" b="1" u="none" strike="noStrike" dirty="0">
                          <a:solidFill>
                            <a:srgbClr val="FF0000"/>
                          </a:solidFill>
                          <a:effectLst/>
                          <a:latin typeface="Century Gothic" panose="020B0502020202020204" pitchFamily="34" charset="0"/>
                        </a:rPr>
                        <a:t>Cinco Villas</a:t>
                      </a:r>
                      <a:endParaRPr lang="es-ES" sz="1000" b="1" i="0" u="none" strike="noStrike" dirty="0">
                        <a:solidFill>
                          <a:srgbClr val="FF0000"/>
                        </a:solidFill>
                        <a:effectLst/>
                        <a:latin typeface="Century Gothic" panose="020B0502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ES" sz="1000" b="1" u="none" strike="noStrike" dirty="0">
                          <a:effectLst/>
                          <a:latin typeface="Century Gothic" panose="020B0502020202020204" pitchFamily="34" charset="0"/>
                        </a:rPr>
                        <a:t>44</a:t>
                      </a:r>
                      <a:endParaRPr lang="es-ES" sz="10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ES" sz="1000" b="1" i="0" u="none" strike="noStrike">
                          <a:solidFill>
                            <a:srgbClr val="000000"/>
                          </a:solidFill>
                          <a:effectLst/>
                          <a:latin typeface="Century Gothic" panose="020B0502020202020204" pitchFamily="34" charset="0"/>
                        </a:rPr>
                        <a:t>51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ES" sz="1000" b="1" i="0" u="none" strike="noStrike">
                          <a:solidFill>
                            <a:srgbClr val="000000"/>
                          </a:solidFill>
                          <a:effectLst/>
                          <a:latin typeface="Century Gothic" panose="020B0502020202020204" pitchFamily="34" charset="0"/>
                        </a:rPr>
                        <a:t>86,27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ES" sz="1000" b="1" u="none" strike="noStrike" dirty="0">
                          <a:effectLst/>
                          <a:latin typeface="Century Gothic" panose="020B0502020202020204" pitchFamily="34" charset="0"/>
                        </a:rPr>
                        <a:t>55</a:t>
                      </a:r>
                      <a:endParaRPr lang="es-ES" sz="10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449116"/>
                  </a:ext>
                </a:extLst>
              </a:tr>
              <a:tr h="190500">
                <a:tc>
                  <a:txBody>
                    <a:bodyPr/>
                    <a:lstStyle/>
                    <a:p>
                      <a:pPr algn="l" fontAlgn="b"/>
                      <a:r>
                        <a:rPr lang="es-ES" sz="1000" b="1" u="none" strike="noStrike" dirty="0">
                          <a:solidFill>
                            <a:srgbClr val="FF0000"/>
                          </a:solidFill>
                          <a:effectLst/>
                          <a:latin typeface="Century Gothic" panose="020B0502020202020204" pitchFamily="34" charset="0"/>
                        </a:rPr>
                        <a:t>Hoya de Huesca / Plana de </a:t>
                      </a:r>
                      <a:r>
                        <a:rPr lang="es-ES" sz="1000" b="1" u="none" strike="noStrike" dirty="0" err="1">
                          <a:solidFill>
                            <a:srgbClr val="FF0000"/>
                          </a:solidFill>
                          <a:effectLst/>
                          <a:latin typeface="Century Gothic" panose="020B0502020202020204" pitchFamily="34" charset="0"/>
                        </a:rPr>
                        <a:t>Uesca</a:t>
                      </a:r>
                      <a:endParaRPr lang="es-ES" sz="1000" b="1" i="0" u="none" strike="noStrike" dirty="0">
                        <a:solidFill>
                          <a:srgbClr val="FF0000"/>
                        </a:solidFill>
                        <a:effectLst/>
                        <a:latin typeface="Century Gothic" panose="020B0502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ES" sz="1000" b="1" u="none" strike="noStrike" dirty="0">
                          <a:effectLst/>
                          <a:latin typeface="Century Gothic" panose="020B0502020202020204" pitchFamily="34" charset="0"/>
                        </a:rPr>
                        <a:t>105</a:t>
                      </a:r>
                      <a:endParaRPr lang="es-ES" sz="10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ES" sz="1000" b="1" i="0" u="none" strike="noStrike" dirty="0">
                          <a:solidFill>
                            <a:srgbClr val="000000"/>
                          </a:solidFill>
                          <a:effectLst/>
                          <a:latin typeface="Century Gothic" panose="020B0502020202020204" pitchFamily="34" charset="0"/>
                        </a:rPr>
                        <a:t>121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ES" sz="1000" b="1" i="0" u="none" strike="noStrike">
                          <a:solidFill>
                            <a:srgbClr val="000000"/>
                          </a:solidFill>
                          <a:effectLst/>
                          <a:latin typeface="Century Gothic" panose="020B0502020202020204" pitchFamily="34" charset="0"/>
                        </a:rPr>
                        <a:t>86,78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ES" sz="1000" b="1" u="none" strike="noStrike" dirty="0">
                          <a:effectLst/>
                          <a:latin typeface="Century Gothic" panose="020B0502020202020204" pitchFamily="34" charset="0"/>
                        </a:rPr>
                        <a:t>126</a:t>
                      </a:r>
                      <a:endParaRPr lang="es-ES" sz="10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23112245"/>
                  </a:ext>
                </a:extLst>
              </a:tr>
              <a:tr h="190500">
                <a:tc>
                  <a:txBody>
                    <a:bodyPr/>
                    <a:lstStyle/>
                    <a:p>
                      <a:pPr algn="l" fontAlgn="b"/>
                      <a:r>
                        <a:rPr lang="es-ES" sz="1000" b="1" u="none" strike="noStrike" dirty="0">
                          <a:solidFill>
                            <a:srgbClr val="FF0000"/>
                          </a:solidFill>
                          <a:effectLst/>
                          <a:latin typeface="Century Gothic" panose="020B0502020202020204" pitchFamily="34" charset="0"/>
                        </a:rPr>
                        <a:t>Somontano de Barbastro</a:t>
                      </a:r>
                      <a:endParaRPr lang="es-ES" sz="1000" b="1" i="0" u="none" strike="noStrike" dirty="0">
                        <a:solidFill>
                          <a:srgbClr val="FF0000"/>
                        </a:solidFill>
                        <a:effectLst/>
                        <a:latin typeface="Century Gothic" panose="020B0502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ES" sz="1000" b="1" u="none" strike="noStrike" dirty="0">
                          <a:effectLst/>
                          <a:latin typeface="Century Gothic" panose="020B0502020202020204" pitchFamily="34" charset="0"/>
                        </a:rPr>
                        <a:t>58</a:t>
                      </a:r>
                      <a:endParaRPr lang="es-ES" sz="10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ES" sz="1000" b="1" i="0" u="none" strike="noStrike" dirty="0">
                          <a:solidFill>
                            <a:srgbClr val="000000"/>
                          </a:solidFill>
                          <a:effectLst/>
                          <a:latin typeface="Century Gothic" panose="020B0502020202020204" pitchFamily="34" charset="0"/>
                        </a:rPr>
                        <a:t>61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ES" sz="1000" b="1" i="0" u="none" strike="noStrike">
                          <a:solidFill>
                            <a:srgbClr val="000000"/>
                          </a:solidFill>
                          <a:effectLst/>
                          <a:latin typeface="Century Gothic" panose="020B0502020202020204" pitchFamily="34" charset="0"/>
                        </a:rPr>
                        <a:t>95,08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ES" sz="1000" b="1" u="none" strike="noStrike" dirty="0">
                          <a:effectLst/>
                          <a:latin typeface="Century Gothic" panose="020B0502020202020204" pitchFamily="34" charset="0"/>
                        </a:rPr>
                        <a:t>64</a:t>
                      </a:r>
                      <a:endParaRPr lang="es-ES" sz="10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33107127"/>
                  </a:ext>
                </a:extLst>
              </a:tr>
              <a:tr h="190500">
                <a:tc>
                  <a:txBody>
                    <a:bodyPr/>
                    <a:lstStyle/>
                    <a:p>
                      <a:pPr algn="l" fontAlgn="b"/>
                      <a:r>
                        <a:rPr lang="es-ES" sz="1000" b="1" u="none" strike="noStrike" dirty="0">
                          <a:solidFill>
                            <a:srgbClr val="FF0000"/>
                          </a:solidFill>
                          <a:effectLst/>
                          <a:latin typeface="Century Gothic" panose="020B0502020202020204" pitchFamily="34" charset="0"/>
                        </a:rPr>
                        <a:t>Cinca Medio</a:t>
                      </a:r>
                      <a:endParaRPr lang="es-ES" sz="1000" b="1" i="0" u="none" strike="noStrike" dirty="0">
                        <a:solidFill>
                          <a:srgbClr val="FF0000"/>
                        </a:solidFill>
                        <a:effectLst/>
                        <a:latin typeface="Century Gothic" panose="020B0502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ES" sz="1000" b="1" u="none" strike="noStrike" dirty="0">
                          <a:effectLst/>
                          <a:latin typeface="Century Gothic" panose="020B0502020202020204" pitchFamily="34" charset="0"/>
                        </a:rPr>
                        <a:t>10</a:t>
                      </a:r>
                      <a:endParaRPr lang="es-ES" sz="10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ES" sz="1000" b="1" i="0" u="none" strike="noStrike" dirty="0">
                          <a:solidFill>
                            <a:srgbClr val="000000"/>
                          </a:solidFill>
                          <a:effectLst/>
                          <a:latin typeface="Century Gothic" panose="020B0502020202020204" pitchFamily="34" charset="0"/>
                        </a:rPr>
                        <a:t>17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ES" sz="1000" b="1" i="0" u="none" strike="noStrike">
                          <a:solidFill>
                            <a:srgbClr val="000000"/>
                          </a:solidFill>
                          <a:effectLst/>
                          <a:latin typeface="Century Gothic" panose="020B0502020202020204" pitchFamily="34" charset="0"/>
                        </a:rPr>
                        <a:t>58,82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ES" sz="1000" b="1" u="none" strike="noStrike" dirty="0">
                          <a:effectLst/>
                          <a:latin typeface="Century Gothic" panose="020B0502020202020204" pitchFamily="34" charset="0"/>
                        </a:rPr>
                        <a:t>18</a:t>
                      </a:r>
                      <a:endParaRPr lang="es-ES" sz="10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89235369"/>
                  </a:ext>
                </a:extLst>
              </a:tr>
              <a:tr h="190500">
                <a:tc>
                  <a:txBody>
                    <a:bodyPr/>
                    <a:lstStyle/>
                    <a:p>
                      <a:pPr algn="l" fontAlgn="b"/>
                      <a:r>
                        <a:rPr lang="es-ES" sz="1000" b="1" u="none" strike="noStrike" dirty="0">
                          <a:solidFill>
                            <a:srgbClr val="FF0000"/>
                          </a:solidFill>
                          <a:effectLst/>
                          <a:latin typeface="Century Gothic" panose="020B0502020202020204" pitchFamily="34" charset="0"/>
                        </a:rPr>
                        <a:t>La Litera / La </a:t>
                      </a:r>
                      <a:r>
                        <a:rPr lang="es-ES" sz="1000" b="1" u="none" strike="noStrike" dirty="0" err="1">
                          <a:solidFill>
                            <a:srgbClr val="FF0000"/>
                          </a:solidFill>
                          <a:effectLst/>
                          <a:latin typeface="Century Gothic" panose="020B0502020202020204" pitchFamily="34" charset="0"/>
                        </a:rPr>
                        <a:t>Llitera</a:t>
                      </a:r>
                      <a:endParaRPr lang="es-ES" sz="1000" b="1" i="0" u="none" strike="noStrike" dirty="0">
                        <a:solidFill>
                          <a:srgbClr val="FF0000"/>
                        </a:solidFill>
                        <a:effectLst/>
                        <a:latin typeface="Century Gothic" panose="020B0502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ES" sz="1000" b="1" u="none" strike="noStrike">
                          <a:effectLst/>
                          <a:latin typeface="Century Gothic" panose="020B0502020202020204" pitchFamily="34" charset="0"/>
                        </a:rPr>
                        <a:t>26</a:t>
                      </a:r>
                      <a:endParaRPr lang="es-ES" sz="1000" b="1" i="0" u="none" strike="noStrike">
                        <a:solidFill>
                          <a:srgbClr val="000000"/>
                        </a:solidFill>
                        <a:effectLst/>
                        <a:latin typeface="Century Gothic" panose="020B0502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ES" sz="1000" b="1" i="0" u="none" strike="noStrike" dirty="0">
                          <a:solidFill>
                            <a:srgbClr val="000000"/>
                          </a:solidFill>
                          <a:effectLst/>
                          <a:latin typeface="Century Gothic" panose="020B0502020202020204" pitchFamily="34" charset="0"/>
                        </a:rPr>
                        <a:t>31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ES" sz="1000" b="1" i="0" u="none" strike="noStrike" dirty="0">
                          <a:solidFill>
                            <a:srgbClr val="000000"/>
                          </a:solidFill>
                          <a:effectLst/>
                          <a:latin typeface="Century Gothic" panose="020B0502020202020204" pitchFamily="34" charset="0"/>
                        </a:rPr>
                        <a:t>83,87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ES" sz="1000" b="1" u="none" strike="noStrike" dirty="0">
                          <a:effectLst/>
                          <a:latin typeface="Century Gothic" panose="020B0502020202020204" pitchFamily="34" charset="0"/>
                        </a:rPr>
                        <a:t>33</a:t>
                      </a:r>
                      <a:endParaRPr lang="es-ES" sz="10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45574456"/>
                  </a:ext>
                </a:extLst>
              </a:tr>
              <a:tr h="190500">
                <a:tc>
                  <a:txBody>
                    <a:bodyPr/>
                    <a:lstStyle/>
                    <a:p>
                      <a:pPr algn="l" fontAlgn="b"/>
                      <a:r>
                        <a:rPr lang="es-ES" sz="1000" b="1" u="none" strike="noStrike" dirty="0">
                          <a:solidFill>
                            <a:srgbClr val="FF0000"/>
                          </a:solidFill>
                          <a:effectLst/>
                          <a:latin typeface="Century Gothic" panose="020B0502020202020204" pitchFamily="34" charset="0"/>
                        </a:rPr>
                        <a:t>Los </a:t>
                      </a:r>
                      <a:r>
                        <a:rPr lang="es-ES" sz="1000" b="1" u="none" strike="noStrike" dirty="0" err="1">
                          <a:solidFill>
                            <a:srgbClr val="FF0000"/>
                          </a:solidFill>
                          <a:effectLst/>
                          <a:latin typeface="Century Gothic" panose="020B0502020202020204" pitchFamily="34" charset="0"/>
                        </a:rPr>
                        <a:t>Monegros</a:t>
                      </a:r>
                      <a:endParaRPr lang="es-ES" sz="1000" b="1" i="0" u="none" strike="noStrike" dirty="0">
                        <a:solidFill>
                          <a:srgbClr val="FF0000"/>
                        </a:solidFill>
                        <a:effectLst/>
                        <a:latin typeface="Century Gothic" panose="020B0502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ES" sz="1000" b="1" u="none" strike="noStrike">
                          <a:effectLst/>
                          <a:latin typeface="Century Gothic" panose="020B0502020202020204" pitchFamily="34" charset="0"/>
                        </a:rPr>
                        <a:t>50</a:t>
                      </a:r>
                      <a:endParaRPr lang="es-ES" sz="1000" b="1" i="0" u="none" strike="noStrike">
                        <a:solidFill>
                          <a:srgbClr val="000000"/>
                        </a:solidFill>
                        <a:effectLst/>
                        <a:latin typeface="Century Gothic" panose="020B0502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ES" sz="1000" b="1" i="0" u="none" strike="noStrike" dirty="0">
                          <a:solidFill>
                            <a:srgbClr val="000000"/>
                          </a:solidFill>
                          <a:effectLst/>
                          <a:latin typeface="Century Gothic" panose="020B0502020202020204" pitchFamily="34" charset="0"/>
                        </a:rPr>
                        <a:t>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ES" sz="1000" b="1" i="0" u="none" strike="noStrike" dirty="0">
                          <a:solidFill>
                            <a:srgbClr val="000000"/>
                          </a:solidFill>
                          <a:effectLst/>
                          <a:latin typeface="Century Gothic" panose="020B0502020202020204" pitchFamily="34" charset="0"/>
                        </a:rPr>
                        <a:t>100,00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ES" sz="1000" b="1" u="none" strike="noStrike" dirty="0">
                          <a:effectLst/>
                          <a:latin typeface="Century Gothic" panose="020B0502020202020204" pitchFamily="34" charset="0"/>
                        </a:rPr>
                        <a:t>50</a:t>
                      </a:r>
                      <a:endParaRPr lang="es-ES" sz="10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58012134"/>
                  </a:ext>
                </a:extLst>
              </a:tr>
              <a:tr h="190500">
                <a:tc>
                  <a:txBody>
                    <a:bodyPr/>
                    <a:lstStyle/>
                    <a:p>
                      <a:pPr algn="l" fontAlgn="b"/>
                      <a:r>
                        <a:rPr lang="es-ES" sz="1000" b="1" u="none" strike="noStrike" dirty="0">
                          <a:solidFill>
                            <a:srgbClr val="FF0000"/>
                          </a:solidFill>
                          <a:effectLst/>
                          <a:latin typeface="Century Gothic" panose="020B0502020202020204" pitchFamily="34" charset="0"/>
                        </a:rPr>
                        <a:t>Bajo Cinca / </a:t>
                      </a:r>
                      <a:r>
                        <a:rPr lang="es-ES" sz="1000" b="1" u="none" strike="noStrike" dirty="0" err="1">
                          <a:solidFill>
                            <a:srgbClr val="FF0000"/>
                          </a:solidFill>
                          <a:effectLst/>
                          <a:latin typeface="Century Gothic" panose="020B0502020202020204" pitchFamily="34" charset="0"/>
                        </a:rPr>
                        <a:t>Baix</a:t>
                      </a:r>
                      <a:r>
                        <a:rPr lang="es-ES" sz="1000" b="1" u="none" strike="noStrike" dirty="0">
                          <a:solidFill>
                            <a:srgbClr val="FF0000"/>
                          </a:solidFill>
                          <a:effectLst/>
                          <a:latin typeface="Century Gothic" panose="020B0502020202020204" pitchFamily="34" charset="0"/>
                        </a:rPr>
                        <a:t> Cinca</a:t>
                      </a:r>
                      <a:endParaRPr lang="es-ES" sz="1000" b="1" i="0" u="none" strike="noStrike" dirty="0">
                        <a:solidFill>
                          <a:srgbClr val="FF0000"/>
                        </a:solidFill>
                        <a:effectLst/>
                        <a:latin typeface="Century Gothic" panose="020B0502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ES" sz="1000" b="1" u="none" strike="noStrike">
                          <a:effectLst/>
                          <a:latin typeface="Century Gothic" panose="020B0502020202020204" pitchFamily="34" charset="0"/>
                        </a:rPr>
                        <a:t>9</a:t>
                      </a:r>
                      <a:endParaRPr lang="es-ES" sz="1000" b="1" i="0" u="none" strike="noStrike">
                        <a:solidFill>
                          <a:srgbClr val="000000"/>
                        </a:solidFill>
                        <a:effectLst/>
                        <a:latin typeface="Century Gothic" panose="020B0502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ES" sz="1000" b="1" i="0" u="none" strike="noStrike" dirty="0">
                          <a:solidFill>
                            <a:srgbClr val="000000"/>
                          </a:solidFill>
                          <a:effectLst/>
                          <a:latin typeface="Century Gothic" panose="020B0502020202020204" pitchFamily="34" charset="0"/>
                        </a:rPr>
                        <a:t>17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ES" sz="1000" b="1" i="0" u="none" strike="noStrike" dirty="0">
                          <a:solidFill>
                            <a:srgbClr val="000000"/>
                          </a:solidFill>
                          <a:effectLst/>
                          <a:latin typeface="Century Gothic" panose="020B0502020202020204" pitchFamily="34" charset="0"/>
                        </a:rPr>
                        <a:t>52,94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ES" sz="1000" b="1" u="none" strike="noStrike" dirty="0">
                          <a:effectLst/>
                          <a:latin typeface="Century Gothic" panose="020B0502020202020204" pitchFamily="34" charset="0"/>
                        </a:rPr>
                        <a:t>17</a:t>
                      </a:r>
                      <a:endParaRPr lang="es-ES" sz="10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17475729"/>
                  </a:ext>
                </a:extLst>
              </a:tr>
              <a:tr h="190500">
                <a:tc>
                  <a:txBody>
                    <a:bodyPr/>
                    <a:lstStyle/>
                    <a:p>
                      <a:pPr algn="l" fontAlgn="b"/>
                      <a:r>
                        <a:rPr lang="es-ES" sz="1000" b="1" u="none" strike="noStrike" dirty="0">
                          <a:solidFill>
                            <a:srgbClr val="FF0000"/>
                          </a:solidFill>
                          <a:effectLst/>
                          <a:latin typeface="Century Gothic" panose="020B0502020202020204" pitchFamily="34" charset="0"/>
                        </a:rPr>
                        <a:t>Tarazona y el Moncayo</a:t>
                      </a:r>
                      <a:endParaRPr lang="es-ES" sz="1000" b="1" i="0" u="none" strike="noStrike" dirty="0">
                        <a:solidFill>
                          <a:srgbClr val="FF0000"/>
                        </a:solidFill>
                        <a:effectLst/>
                        <a:latin typeface="Century Gothic" panose="020B0502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ES" sz="1000" b="1" u="none" strike="noStrike">
                          <a:effectLst/>
                          <a:latin typeface="Century Gothic" panose="020B0502020202020204" pitchFamily="34" charset="0"/>
                        </a:rPr>
                        <a:t>20</a:t>
                      </a:r>
                      <a:endParaRPr lang="es-ES" sz="1000" b="1" i="0" u="none" strike="noStrike">
                        <a:solidFill>
                          <a:srgbClr val="000000"/>
                        </a:solidFill>
                        <a:effectLst/>
                        <a:latin typeface="Century Gothic" panose="020B0502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ES" sz="1000" b="1" i="0" u="none" strike="noStrike" dirty="0">
                          <a:solidFill>
                            <a:srgbClr val="000000"/>
                          </a:solidFill>
                          <a:effectLst/>
                          <a:latin typeface="Century Gothic" panose="020B0502020202020204" pitchFamily="34" charset="0"/>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ES" sz="1000" b="1" i="0" u="none" strike="noStrike" dirty="0">
                          <a:solidFill>
                            <a:srgbClr val="000000"/>
                          </a:solidFill>
                          <a:effectLst/>
                          <a:latin typeface="Century Gothic" panose="020B0502020202020204" pitchFamily="34" charset="0"/>
                        </a:rPr>
                        <a:t>100,00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ES" sz="1000" b="1" u="none" strike="noStrike" dirty="0">
                          <a:effectLst/>
                          <a:latin typeface="Century Gothic" panose="020B0502020202020204" pitchFamily="34" charset="0"/>
                        </a:rPr>
                        <a:t>21</a:t>
                      </a:r>
                      <a:endParaRPr lang="es-ES" sz="10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38634917"/>
                  </a:ext>
                </a:extLst>
              </a:tr>
              <a:tr h="190500">
                <a:tc>
                  <a:txBody>
                    <a:bodyPr/>
                    <a:lstStyle/>
                    <a:p>
                      <a:pPr algn="l" fontAlgn="b"/>
                      <a:r>
                        <a:rPr lang="es-ES" sz="1000" b="1" u="none" strike="noStrike" dirty="0">
                          <a:solidFill>
                            <a:srgbClr val="FF0000"/>
                          </a:solidFill>
                          <a:effectLst/>
                          <a:latin typeface="Century Gothic" panose="020B0502020202020204" pitchFamily="34" charset="0"/>
                        </a:rPr>
                        <a:t>Campo de Borja</a:t>
                      </a:r>
                      <a:endParaRPr lang="es-ES" sz="1000" b="1" i="0" u="none" strike="noStrike" dirty="0">
                        <a:solidFill>
                          <a:srgbClr val="FF0000"/>
                        </a:solidFill>
                        <a:effectLst/>
                        <a:latin typeface="Century Gothic" panose="020B0502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ES" sz="1000" b="1" u="none" strike="noStrike">
                          <a:effectLst/>
                          <a:latin typeface="Century Gothic" panose="020B0502020202020204" pitchFamily="34" charset="0"/>
                        </a:rPr>
                        <a:t>19</a:t>
                      </a:r>
                      <a:endParaRPr lang="es-ES" sz="1000" b="1" i="0" u="none" strike="noStrike">
                        <a:solidFill>
                          <a:srgbClr val="000000"/>
                        </a:solidFill>
                        <a:effectLst/>
                        <a:latin typeface="Century Gothic" panose="020B0502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ES" sz="1000" b="1" i="0" u="none" strike="noStrike" dirty="0">
                          <a:solidFill>
                            <a:srgbClr val="000000"/>
                          </a:solidFill>
                          <a:effectLst/>
                          <a:latin typeface="Century Gothic" panose="020B0502020202020204" pitchFamily="34" charset="0"/>
                        </a:rPr>
                        <a:t>19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ES" sz="1000" b="1" i="0" u="none" strike="noStrike" dirty="0">
                          <a:solidFill>
                            <a:srgbClr val="000000"/>
                          </a:solidFill>
                          <a:effectLst/>
                          <a:latin typeface="Century Gothic" panose="020B0502020202020204" pitchFamily="34" charset="0"/>
                        </a:rPr>
                        <a:t>100,00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ES" sz="1000" b="1" u="none" strike="noStrike" dirty="0">
                          <a:effectLst/>
                          <a:latin typeface="Century Gothic" panose="020B0502020202020204" pitchFamily="34" charset="0"/>
                        </a:rPr>
                        <a:t>19</a:t>
                      </a:r>
                      <a:endParaRPr lang="es-ES" sz="10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14647007"/>
                  </a:ext>
                </a:extLst>
              </a:tr>
              <a:tr h="190500">
                <a:tc>
                  <a:txBody>
                    <a:bodyPr/>
                    <a:lstStyle/>
                    <a:p>
                      <a:pPr algn="l" fontAlgn="b"/>
                      <a:r>
                        <a:rPr lang="es-ES" sz="1000" b="1" u="none" strike="noStrike" dirty="0">
                          <a:solidFill>
                            <a:srgbClr val="FF0000"/>
                          </a:solidFill>
                          <a:effectLst/>
                          <a:latin typeface="Century Gothic" panose="020B0502020202020204" pitchFamily="34" charset="0"/>
                        </a:rPr>
                        <a:t>Aranda</a:t>
                      </a:r>
                      <a:endParaRPr lang="es-ES" sz="1000" b="1" i="0" u="none" strike="noStrike" dirty="0">
                        <a:solidFill>
                          <a:srgbClr val="FF0000"/>
                        </a:solidFill>
                        <a:effectLst/>
                        <a:latin typeface="Century Gothic" panose="020B0502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ES" sz="1000" b="1" u="none" strike="noStrike">
                          <a:effectLst/>
                          <a:latin typeface="Century Gothic" panose="020B0502020202020204" pitchFamily="34" charset="0"/>
                        </a:rPr>
                        <a:t>14</a:t>
                      </a:r>
                      <a:endParaRPr lang="es-ES" sz="1000" b="1" i="0" u="none" strike="noStrike">
                        <a:solidFill>
                          <a:srgbClr val="000000"/>
                        </a:solidFill>
                        <a:effectLst/>
                        <a:latin typeface="Century Gothic" panose="020B0502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ES" sz="1000" b="1" i="0" u="none" strike="noStrike">
                          <a:solidFill>
                            <a:srgbClr val="000000"/>
                          </a:solidFill>
                          <a:effectLst/>
                          <a:latin typeface="Century Gothic" panose="020B0502020202020204" pitchFamily="34" charset="0"/>
                        </a:rPr>
                        <a:t>14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ES" sz="1000" b="1" i="0" u="none" strike="noStrike" dirty="0">
                          <a:solidFill>
                            <a:srgbClr val="000000"/>
                          </a:solidFill>
                          <a:effectLst/>
                          <a:latin typeface="Century Gothic" panose="020B0502020202020204" pitchFamily="34" charset="0"/>
                        </a:rPr>
                        <a:t>100,00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ES" sz="1000" b="1" u="none" strike="noStrike" dirty="0">
                          <a:effectLst/>
                          <a:latin typeface="Century Gothic" panose="020B0502020202020204" pitchFamily="34" charset="0"/>
                        </a:rPr>
                        <a:t>14</a:t>
                      </a:r>
                      <a:endParaRPr lang="es-ES" sz="10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3312555"/>
                  </a:ext>
                </a:extLst>
              </a:tr>
              <a:tr h="190500">
                <a:tc>
                  <a:txBody>
                    <a:bodyPr/>
                    <a:lstStyle/>
                    <a:p>
                      <a:pPr algn="l" fontAlgn="b"/>
                      <a:r>
                        <a:rPr lang="es-ES" sz="1000" b="1" u="none" strike="noStrike" dirty="0">
                          <a:solidFill>
                            <a:srgbClr val="FF0000"/>
                          </a:solidFill>
                          <a:effectLst/>
                          <a:latin typeface="Century Gothic" panose="020B0502020202020204" pitchFamily="34" charset="0"/>
                        </a:rPr>
                        <a:t>Ribera Alta del Ebro</a:t>
                      </a:r>
                      <a:endParaRPr lang="es-ES" sz="1000" b="1" i="0" u="none" strike="noStrike" dirty="0">
                        <a:solidFill>
                          <a:srgbClr val="FF0000"/>
                        </a:solidFill>
                        <a:effectLst/>
                        <a:latin typeface="Century Gothic" panose="020B0502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ES" sz="1000" b="1" u="none" strike="noStrike">
                          <a:effectLst/>
                          <a:latin typeface="Century Gothic" panose="020B0502020202020204" pitchFamily="34" charset="0"/>
                        </a:rPr>
                        <a:t>10</a:t>
                      </a:r>
                      <a:endParaRPr lang="es-ES" sz="1000" b="1" i="0" u="none" strike="noStrike">
                        <a:solidFill>
                          <a:srgbClr val="000000"/>
                        </a:solidFill>
                        <a:effectLst/>
                        <a:latin typeface="Century Gothic" panose="020B0502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ES" sz="1000" b="1" i="0" u="none" strike="noStrike">
                          <a:solidFill>
                            <a:srgbClr val="000000"/>
                          </a:solidFill>
                          <a:effectLst/>
                          <a:latin typeface="Century Gothic" panose="020B0502020202020204" pitchFamily="34" charset="0"/>
                        </a:rPr>
                        <a:t>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ES" sz="1000" b="1" i="0" u="none" strike="noStrike" dirty="0">
                          <a:solidFill>
                            <a:srgbClr val="000000"/>
                          </a:solidFill>
                          <a:effectLst/>
                          <a:latin typeface="Century Gothic" panose="020B0502020202020204" pitchFamily="34" charset="0"/>
                        </a:rPr>
                        <a:t>40,00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ES" sz="1000" b="1" u="none" strike="noStrike" dirty="0">
                          <a:effectLst/>
                          <a:latin typeface="Century Gothic" panose="020B0502020202020204" pitchFamily="34" charset="0"/>
                        </a:rPr>
                        <a:t>29</a:t>
                      </a:r>
                      <a:endParaRPr lang="es-ES" sz="10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23254390"/>
                  </a:ext>
                </a:extLst>
              </a:tr>
              <a:tr h="190500">
                <a:tc>
                  <a:txBody>
                    <a:bodyPr/>
                    <a:lstStyle/>
                    <a:p>
                      <a:pPr algn="l" fontAlgn="b"/>
                      <a:r>
                        <a:rPr lang="es-ES" sz="1000" b="1" u="none" strike="noStrike" dirty="0" err="1">
                          <a:solidFill>
                            <a:srgbClr val="FF0000"/>
                          </a:solidFill>
                          <a:effectLst/>
                          <a:latin typeface="Century Gothic" panose="020B0502020202020204" pitchFamily="34" charset="0"/>
                        </a:rPr>
                        <a:t>Valdejalón</a:t>
                      </a:r>
                      <a:endParaRPr lang="es-ES" sz="1000" b="1" i="0" u="none" strike="noStrike" dirty="0">
                        <a:solidFill>
                          <a:srgbClr val="FF0000"/>
                        </a:solidFill>
                        <a:effectLst/>
                        <a:latin typeface="Century Gothic" panose="020B0502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ES" sz="1000" b="1" u="none" strike="noStrike" dirty="0">
                          <a:effectLst/>
                          <a:latin typeface="Century Gothic" panose="020B0502020202020204" pitchFamily="34" charset="0"/>
                        </a:rPr>
                        <a:t>11</a:t>
                      </a:r>
                      <a:endParaRPr lang="es-ES" sz="10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ES" sz="1000" b="1" i="0" u="none" strike="noStrike" dirty="0">
                          <a:solidFill>
                            <a:srgbClr val="000000"/>
                          </a:solidFill>
                          <a:effectLst/>
                          <a:latin typeface="Century Gothic" panose="020B0502020202020204" pitchFamily="34" charset="0"/>
                        </a:rPr>
                        <a:t>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ES" sz="1000" b="1" i="0" u="none" strike="noStrike" dirty="0">
                          <a:solidFill>
                            <a:srgbClr val="000000"/>
                          </a:solidFill>
                          <a:effectLst/>
                          <a:latin typeface="Century Gothic" panose="020B0502020202020204" pitchFamily="34" charset="0"/>
                        </a:rPr>
                        <a:t>50,00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ES" sz="1000" b="1" u="none" strike="noStrike" dirty="0">
                          <a:effectLst/>
                          <a:latin typeface="Century Gothic" panose="020B0502020202020204" pitchFamily="34" charset="0"/>
                        </a:rPr>
                        <a:t>24</a:t>
                      </a:r>
                      <a:endParaRPr lang="es-ES" sz="10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15802653"/>
                  </a:ext>
                </a:extLst>
              </a:tr>
              <a:tr h="190500">
                <a:tc>
                  <a:txBody>
                    <a:bodyPr/>
                    <a:lstStyle/>
                    <a:p>
                      <a:pPr algn="l" fontAlgn="b"/>
                      <a:r>
                        <a:rPr lang="es-ES" sz="1000" b="1" u="none" strike="noStrike" dirty="0">
                          <a:solidFill>
                            <a:srgbClr val="FF0000"/>
                          </a:solidFill>
                          <a:effectLst/>
                          <a:latin typeface="Century Gothic" panose="020B0502020202020204" pitchFamily="34" charset="0"/>
                        </a:rPr>
                        <a:t>Central</a:t>
                      </a:r>
                      <a:endParaRPr lang="es-ES" sz="1000" b="1" i="0" u="none" strike="noStrike" dirty="0">
                        <a:solidFill>
                          <a:srgbClr val="FF0000"/>
                        </a:solidFill>
                        <a:effectLst/>
                        <a:latin typeface="Century Gothic" panose="020B0502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ES" sz="1000" b="1" u="none" strike="noStrike" dirty="0">
                          <a:effectLst/>
                          <a:latin typeface="Century Gothic" panose="020B0502020202020204" pitchFamily="34" charset="0"/>
                        </a:rPr>
                        <a:t>16</a:t>
                      </a:r>
                      <a:endParaRPr lang="es-ES" sz="10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ES" sz="1000" b="1" i="0" u="none" strike="noStrike" dirty="0">
                          <a:solidFill>
                            <a:srgbClr val="000000"/>
                          </a:solidFill>
                          <a:effectLst/>
                          <a:latin typeface="Century Gothic" panose="020B0502020202020204" pitchFamily="34" charset="0"/>
                        </a:rPr>
                        <a:t>91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ES" sz="1000" b="1" i="0" u="none" strike="noStrike" dirty="0">
                          <a:solidFill>
                            <a:srgbClr val="000000"/>
                          </a:solidFill>
                          <a:effectLst/>
                          <a:latin typeface="Century Gothic" panose="020B0502020202020204" pitchFamily="34" charset="0"/>
                        </a:rPr>
                        <a:t>17,58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ES" sz="1000" b="1" u="none" strike="noStrike" dirty="0">
                          <a:effectLst/>
                          <a:latin typeface="Century Gothic" panose="020B0502020202020204" pitchFamily="34" charset="0"/>
                        </a:rPr>
                        <a:t>95</a:t>
                      </a:r>
                      <a:endParaRPr lang="es-ES" sz="10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81430577"/>
                  </a:ext>
                </a:extLst>
              </a:tr>
              <a:tr h="190500">
                <a:tc>
                  <a:txBody>
                    <a:bodyPr/>
                    <a:lstStyle/>
                    <a:p>
                      <a:pPr marL="0" algn="l" defTabSz="914400" rtl="0" eaLnBrk="1" fontAlgn="b" latinLnBrk="0" hangingPunct="1"/>
                      <a:r>
                        <a:rPr lang="es-ES" sz="1000" b="1" u="none" strike="noStrike" kern="1200" dirty="0">
                          <a:solidFill>
                            <a:srgbClr val="FF0000"/>
                          </a:solidFill>
                          <a:effectLst/>
                          <a:latin typeface="Century Gothic" panose="020B0502020202020204" pitchFamily="34" charset="0"/>
                          <a:ea typeface="+mn-ea"/>
                          <a:cs typeface="+mn-cs"/>
                        </a:rPr>
                        <a:t>Ribera Baja del Ebro</a:t>
                      </a:r>
                    </a:p>
                  </a:txBody>
                  <a:tcPr marL="7946" marR="7946" marT="79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r>
                        <a:rPr lang="es-ES" sz="1000" b="1" u="none" strike="noStrike" kern="1200" dirty="0">
                          <a:solidFill>
                            <a:schemeClr val="dk1"/>
                          </a:solidFill>
                          <a:effectLst/>
                          <a:latin typeface="Century Gothic" panose="020B0502020202020204" pitchFamily="34" charset="0"/>
                          <a:ea typeface="+mn-ea"/>
                          <a:cs typeface="+mn-cs"/>
                        </a:rPr>
                        <a:t>10</a:t>
                      </a:r>
                    </a:p>
                  </a:txBody>
                  <a:tcPr marL="7946" marR="7946" marT="79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r>
                        <a:rPr lang="es-ES" sz="1000" b="1" u="none" strike="noStrike" kern="1200" dirty="0">
                          <a:solidFill>
                            <a:schemeClr val="dk1"/>
                          </a:solidFill>
                          <a:effectLst/>
                          <a:latin typeface="Century Gothic" panose="020B0502020202020204" pitchFamily="34" charset="0"/>
                          <a:ea typeface="+mn-ea"/>
                          <a:cs typeface="+mn-cs"/>
                        </a:rPr>
                        <a:t>10</a:t>
                      </a:r>
                    </a:p>
                  </a:txBody>
                  <a:tcPr marL="7946" marR="7946" marT="79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r>
                        <a:rPr lang="es-ES" sz="1000" b="1" u="none" strike="noStrike" kern="1200" dirty="0">
                          <a:solidFill>
                            <a:schemeClr val="dk1"/>
                          </a:solidFill>
                          <a:effectLst/>
                          <a:latin typeface="Century Gothic" panose="020B0502020202020204" pitchFamily="34" charset="0"/>
                          <a:ea typeface="+mn-ea"/>
                          <a:cs typeface="+mn-cs"/>
                        </a:rPr>
                        <a:t>100,00</a:t>
                      </a:r>
                    </a:p>
                  </a:txBody>
                  <a:tcPr marL="7946" marR="7946" marT="79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r>
                        <a:rPr lang="es-ES" sz="1000" b="1" u="none" strike="noStrike" kern="1200" dirty="0">
                          <a:solidFill>
                            <a:schemeClr val="dk1"/>
                          </a:solidFill>
                          <a:effectLst/>
                          <a:latin typeface="Century Gothic" panose="020B0502020202020204" pitchFamily="34" charset="0"/>
                          <a:ea typeface="+mn-ea"/>
                          <a:cs typeface="+mn-cs"/>
                        </a:rPr>
                        <a:t>10</a:t>
                      </a:r>
                    </a:p>
                  </a:txBody>
                  <a:tcPr marL="7946" marR="7946" marT="79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95305661"/>
                  </a:ext>
                </a:extLst>
              </a:tr>
            </a:tbl>
          </a:graphicData>
        </a:graphic>
      </p:graphicFrame>
      <p:graphicFrame>
        <p:nvGraphicFramePr>
          <p:cNvPr id="7" name="Tabla 6"/>
          <p:cNvGraphicFramePr>
            <a:graphicFrameLocks noGrp="1"/>
          </p:cNvGraphicFramePr>
          <p:nvPr/>
        </p:nvGraphicFramePr>
        <p:xfrm>
          <a:off x="4644008" y="1524563"/>
          <a:ext cx="3960439" cy="4278596"/>
        </p:xfrm>
        <a:graphic>
          <a:graphicData uri="http://schemas.openxmlformats.org/drawingml/2006/table">
            <a:tbl>
              <a:tblPr>
                <a:tableStyleId>{5C22544A-7EE6-4342-B048-85BDC9FD1C3A}</a:tableStyleId>
              </a:tblPr>
              <a:tblGrid>
                <a:gridCol w="1656184">
                  <a:extLst>
                    <a:ext uri="{9D8B030D-6E8A-4147-A177-3AD203B41FA5}">
                      <a16:colId xmlns:a16="http://schemas.microsoft.com/office/drawing/2014/main" val="3438530515"/>
                    </a:ext>
                  </a:extLst>
                </a:gridCol>
                <a:gridCol w="648072">
                  <a:extLst>
                    <a:ext uri="{9D8B030D-6E8A-4147-A177-3AD203B41FA5}">
                      <a16:colId xmlns:a16="http://schemas.microsoft.com/office/drawing/2014/main" val="2359548154"/>
                    </a:ext>
                  </a:extLst>
                </a:gridCol>
                <a:gridCol w="460379">
                  <a:extLst>
                    <a:ext uri="{9D8B030D-6E8A-4147-A177-3AD203B41FA5}">
                      <a16:colId xmlns:a16="http://schemas.microsoft.com/office/drawing/2014/main" val="2681899684"/>
                    </a:ext>
                  </a:extLst>
                </a:gridCol>
                <a:gridCol w="710905">
                  <a:extLst>
                    <a:ext uri="{9D8B030D-6E8A-4147-A177-3AD203B41FA5}">
                      <a16:colId xmlns:a16="http://schemas.microsoft.com/office/drawing/2014/main" val="664310520"/>
                    </a:ext>
                  </a:extLst>
                </a:gridCol>
                <a:gridCol w="484899">
                  <a:extLst>
                    <a:ext uri="{9D8B030D-6E8A-4147-A177-3AD203B41FA5}">
                      <a16:colId xmlns:a16="http://schemas.microsoft.com/office/drawing/2014/main" val="1531786714"/>
                    </a:ext>
                  </a:extLst>
                </a:gridCol>
              </a:tblGrid>
              <a:tr h="320701">
                <a:tc>
                  <a:txBody>
                    <a:bodyPr/>
                    <a:lstStyle/>
                    <a:p>
                      <a:pPr marL="0" algn="l" defTabSz="914400" rtl="0" eaLnBrk="1" fontAlgn="b" latinLnBrk="0" hangingPunct="1"/>
                      <a:r>
                        <a:rPr lang="es-ES" sz="1000" b="1" u="none" strike="noStrike" kern="1200" dirty="0" smtClean="0">
                          <a:solidFill>
                            <a:schemeClr val="dk1"/>
                          </a:solidFill>
                          <a:effectLst/>
                          <a:latin typeface="Century Gothic" panose="020B0502020202020204" pitchFamily="34" charset="0"/>
                          <a:ea typeface="+mn-ea"/>
                          <a:cs typeface="+mn-cs"/>
                        </a:rPr>
                        <a:t>Comarca</a:t>
                      </a:r>
                      <a:r>
                        <a:rPr lang="es-ES" sz="1000" b="1" u="none" strike="noStrike" kern="1200" dirty="0">
                          <a:solidFill>
                            <a:schemeClr val="dk1"/>
                          </a:solidFill>
                          <a:effectLst/>
                          <a:latin typeface="Century Gothic" panose="020B0502020202020204" pitchFamily="34" charset="0"/>
                          <a:ea typeface="+mn-ea"/>
                          <a:cs typeface="+mn-cs"/>
                        </a:rPr>
                        <a:t> </a:t>
                      </a:r>
                    </a:p>
                  </a:txBody>
                  <a:tcPr marL="7946" marR="7946" marT="79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s-ES" sz="1000" b="1" u="none" strike="noStrike" dirty="0" err="1" smtClean="0">
                          <a:effectLst/>
                          <a:latin typeface="Century Gothic" panose="020B0502020202020204" pitchFamily="34" charset="0"/>
                        </a:rPr>
                        <a:t>Asent</a:t>
                      </a:r>
                      <a:r>
                        <a:rPr lang="es-ES" sz="1000" b="1" u="none" strike="noStrike" dirty="0" smtClean="0">
                          <a:effectLst/>
                          <a:latin typeface="Century Gothic" panose="020B0502020202020204" pitchFamily="34" charset="0"/>
                        </a:rPr>
                        <a:t>. elegibles</a:t>
                      </a:r>
                      <a:endParaRPr lang="es-ES" sz="1000" b="1" i="0" u="none" strike="noStrike" dirty="0">
                        <a:solidFill>
                          <a:srgbClr val="000000"/>
                        </a:solidFill>
                        <a:effectLst/>
                        <a:latin typeface="Century Gothic" panose="020B0502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s-ES" sz="1000" b="1" i="0" u="none" strike="noStrike" dirty="0" err="1" smtClean="0">
                          <a:solidFill>
                            <a:srgbClr val="000000"/>
                          </a:solidFill>
                          <a:effectLst/>
                          <a:latin typeface="Century Gothic" panose="020B0502020202020204" pitchFamily="34" charset="0"/>
                        </a:rPr>
                        <a:t>Asent</a:t>
                      </a:r>
                      <a:r>
                        <a:rPr lang="es-ES" sz="1000" b="1" i="0" u="none" strike="noStrike" dirty="0" smtClean="0">
                          <a:solidFill>
                            <a:srgbClr val="000000"/>
                          </a:solidFill>
                          <a:effectLst/>
                          <a:latin typeface="Century Gothic" panose="020B0502020202020204" pitchFamily="34" charset="0"/>
                        </a:rPr>
                        <a:t>. </a:t>
                      </a:r>
                      <a:r>
                        <a:rPr lang="es-ES" sz="1000" b="1" i="0" u="none" strike="noStrike" dirty="0" err="1" smtClean="0">
                          <a:solidFill>
                            <a:srgbClr val="000000"/>
                          </a:solidFill>
                          <a:effectLst/>
                          <a:latin typeface="Century Gothic" panose="020B0502020202020204" pitchFamily="34" charset="0"/>
                        </a:rPr>
                        <a:t>Habit</a:t>
                      </a:r>
                      <a:r>
                        <a:rPr lang="es-ES" sz="1000" b="1" i="0" u="none" strike="noStrike" dirty="0" smtClean="0">
                          <a:solidFill>
                            <a:srgbClr val="000000"/>
                          </a:solidFill>
                          <a:effectLst/>
                          <a:latin typeface="Century Gothic" panose="020B0502020202020204" pitchFamily="34" charset="0"/>
                        </a:rPr>
                        <a:t>.</a:t>
                      </a:r>
                      <a:endParaRPr lang="es-ES" sz="1000" b="1" i="0" u="none" strike="noStrike" dirty="0">
                        <a:solidFill>
                          <a:srgbClr val="000000"/>
                        </a:solidFill>
                        <a:effectLst/>
                        <a:latin typeface="Century Gothic" panose="020B0502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s-ES" sz="1000" b="1" i="0" u="none" strike="noStrike" dirty="0" smtClean="0">
                          <a:solidFill>
                            <a:srgbClr val="000000"/>
                          </a:solidFill>
                          <a:effectLst/>
                          <a:latin typeface="Century Gothic" panose="020B0502020202020204" pitchFamily="34" charset="0"/>
                        </a:rPr>
                        <a:t>% habitad.</a:t>
                      </a:r>
                      <a:endParaRPr lang="es-ES" sz="1000" b="1" i="0" u="none" strike="noStrike" dirty="0">
                        <a:solidFill>
                          <a:srgbClr val="000000"/>
                        </a:solidFill>
                        <a:effectLst/>
                        <a:latin typeface="Century Gothic" panose="020B0502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s-ES" sz="1000" b="1" i="0" u="none" strike="noStrike" dirty="0" smtClean="0">
                          <a:solidFill>
                            <a:srgbClr val="000000"/>
                          </a:solidFill>
                          <a:effectLst/>
                          <a:latin typeface="Century Gothic" panose="020B0502020202020204" pitchFamily="34" charset="0"/>
                        </a:rPr>
                        <a:t>Total </a:t>
                      </a:r>
                      <a:r>
                        <a:rPr lang="es-ES" sz="1000" b="1" i="0" u="none" strike="noStrike" dirty="0" err="1" smtClean="0">
                          <a:solidFill>
                            <a:srgbClr val="000000"/>
                          </a:solidFill>
                          <a:effectLst/>
                          <a:latin typeface="Century Gothic" panose="020B0502020202020204" pitchFamily="34" charset="0"/>
                        </a:rPr>
                        <a:t>asent</a:t>
                      </a:r>
                      <a:r>
                        <a:rPr lang="es-ES" sz="1000" b="1" i="0" u="none" strike="noStrike" dirty="0" smtClean="0">
                          <a:solidFill>
                            <a:srgbClr val="000000"/>
                          </a:solidFill>
                          <a:effectLst/>
                          <a:latin typeface="Century Gothic" panose="020B0502020202020204" pitchFamily="34" charset="0"/>
                        </a:rPr>
                        <a:t>.</a:t>
                      </a:r>
                      <a:endParaRPr lang="es-ES" sz="1000" b="1" i="0" u="none" strike="noStrike" dirty="0">
                        <a:solidFill>
                          <a:srgbClr val="000000"/>
                        </a:solidFill>
                        <a:effectLst/>
                        <a:latin typeface="Century Gothic" panose="020B0502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19496753"/>
                  </a:ext>
                </a:extLst>
              </a:tr>
              <a:tr h="319090">
                <a:tc>
                  <a:txBody>
                    <a:bodyPr/>
                    <a:lstStyle/>
                    <a:p>
                      <a:pPr marL="0" algn="l" defTabSz="914400" rtl="0" eaLnBrk="1" fontAlgn="b" latinLnBrk="0" hangingPunct="1"/>
                      <a:r>
                        <a:rPr lang="es-ES" sz="1000" b="1" u="none" strike="noStrike" kern="1200" dirty="0">
                          <a:solidFill>
                            <a:srgbClr val="FF0000"/>
                          </a:solidFill>
                          <a:effectLst/>
                          <a:latin typeface="Century Gothic" panose="020B0502020202020204" pitchFamily="34" charset="0"/>
                          <a:ea typeface="+mn-ea"/>
                          <a:cs typeface="+mn-cs"/>
                        </a:rPr>
                        <a:t>Bajo Aragón-Caspe / </a:t>
                      </a:r>
                      <a:r>
                        <a:rPr lang="es-ES" sz="1000" b="1" u="none" strike="noStrike" kern="1200" dirty="0" err="1">
                          <a:solidFill>
                            <a:srgbClr val="FF0000"/>
                          </a:solidFill>
                          <a:effectLst/>
                          <a:latin typeface="Century Gothic" panose="020B0502020202020204" pitchFamily="34" charset="0"/>
                          <a:ea typeface="+mn-ea"/>
                          <a:cs typeface="+mn-cs"/>
                        </a:rPr>
                        <a:t>Baix</a:t>
                      </a:r>
                      <a:r>
                        <a:rPr lang="es-ES" sz="1000" b="1" u="none" strike="noStrike" kern="1200" dirty="0">
                          <a:solidFill>
                            <a:srgbClr val="FF0000"/>
                          </a:solidFill>
                          <a:effectLst/>
                          <a:latin typeface="Century Gothic" panose="020B0502020202020204" pitchFamily="34" charset="0"/>
                          <a:ea typeface="+mn-ea"/>
                          <a:cs typeface="+mn-cs"/>
                        </a:rPr>
                        <a:t> </a:t>
                      </a:r>
                      <a:r>
                        <a:rPr lang="es-ES" sz="1000" b="1" u="none" strike="noStrike" kern="1200" dirty="0" err="1">
                          <a:solidFill>
                            <a:srgbClr val="FF0000"/>
                          </a:solidFill>
                          <a:effectLst/>
                          <a:latin typeface="Century Gothic" panose="020B0502020202020204" pitchFamily="34" charset="0"/>
                          <a:ea typeface="+mn-ea"/>
                          <a:cs typeface="+mn-cs"/>
                        </a:rPr>
                        <a:t>Aragó-Casp</a:t>
                      </a:r>
                      <a:endParaRPr lang="es-ES" sz="1000" b="1" u="none" strike="noStrike" kern="1200" dirty="0">
                        <a:solidFill>
                          <a:srgbClr val="FF0000"/>
                        </a:solidFill>
                        <a:effectLst/>
                        <a:latin typeface="Century Gothic" panose="020B0502020202020204" pitchFamily="34" charset="0"/>
                        <a:ea typeface="+mn-ea"/>
                        <a:cs typeface="+mn-cs"/>
                      </a:endParaRPr>
                    </a:p>
                  </a:txBody>
                  <a:tcPr marL="7946" marR="7946" marT="79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r>
                        <a:rPr lang="es-ES" sz="1000" b="1" u="none" strike="noStrike" kern="1200" dirty="0">
                          <a:solidFill>
                            <a:schemeClr val="dk1"/>
                          </a:solidFill>
                          <a:effectLst/>
                          <a:latin typeface="Century Gothic" panose="020B0502020202020204" pitchFamily="34" charset="0"/>
                          <a:ea typeface="+mn-ea"/>
                          <a:cs typeface="+mn-cs"/>
                        </a:rPr>
                        <a:t>6</a:t>
                      </a:r>
                    </a:p>
                  </a:txBody>
                  <a:tcPr marL="7946" marR="7946" marT="79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r>
                        <a:rPr lang="es-ES" sz="1000" b="1" u="none" strike="noStrike" kern="1200">
                          <a:solidFill>
                            <a:schemeClr val="dk1"/>
                          </a:solidFill>
                          <a:effectLst/>
                          <a:latin typeface="Century Gothic" panose="020B0502020202020204" pitchFamily="34" charset="0"/>
                          <a:ea typeface="+mn-ea"/>
                          <a:cs typeface="+mn-cs"/>
                        </a:rPr>
                        <a:t>10</a:t>
                      </a:r>
                    </a:p>
                  </a:txBody>
                  <a:tcPr marL="7946" marR="7946" marT="79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r>
                        <a:rPr lang="es-ES" sz="1000" b="1" u="none" strike="noStrike" kern="1200">
                          <a:solidFill>
                            <a:schemeClr val="dk1"/>
                          </a:solidFill>
                          <a:effectLst/>
                          <a:latin typeface="Century Gothic" panose="020B0502020202020204" pitchFamily="34" charset="0"/>
                          <a:ea typeface="+mn-ea"/>
                          <a:cs typeface="+mn-cs"/>
                        </a:rPr>
                        <a:t>60,00</a:t>
                      </a:r>
                    </a:p>
                  </a:txBody>
                  <a:tcPr marL="7946" marR="7946" marT="79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r>
                        <a:rPr lang="es-ES" sz="1000" b="1" u="none" strike="noStrike" kern="1200">
                          <a:solidFill>
                            <a:schemeClr val="dk1"/>
                          </a:solidFill>
                          <a:effectLst/>
                          <a:latin typeface="Century Gothic" panose="020B0502020202020204" pitchFamily="34" charset="0"/>
                          <a:ea typeface="+mn-ea"/>
                          <a:cs typeface="+mn-cs"/>
                        </a:rPr>
                        <a:t>10</a:t>
                      </a:r>
                    </a:p>
                  </a:txBody>
                  <a:tcPr marL="7946" marR="7946" marT="79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67483642"/>
                  </a:ext>
                </a:extLst>
              </a:tr>
              <a:tr h="274716">
                <a:tc>
                  <a:txBody>
                    <a:bodyPr/>
                    <a:lstStyle/>
                    <a:p>
                      <a:pPr marL="0" algn="l" defTabSz="914400" rtl="0" eaLnBrk="1" fontAlgn="b" latinLnBrk="0" hangingPunct="1"/>
                      <a:r>
                        <a:rPr lang="es-ES" sz="1000" b="1" u="none" strike="noStrike" kern="1200" dirty="0">
                          <a:solidFill>
                            <a:srgbClr val="FF0000"/>
                          </a:solidFill>
                          <a:effectLst/>
                          <a:latin typeface="Century Gothic" panose="020B0502020202020204" pitchFamily="34" charset="0"/>
                          <a:ea typeface="+mn-ea"/>
                          <a:cs typeface="+mn-cs"/>
                        </a:rPr>
                        <a:t>Comunidad de Calatayud</a:t>
                      </a:r>
                    </a:p>
                  </a:txBody>
                  <a:tcPr marL="7946" marR="7946" marT="79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r>
                        <a:rPr lang="es-ES" sz="1000" b="1" u="none" strike="noStrike" kern="1200" dirty="0">
                          <a:solidFill>
                            <a:schemeClr val="dk1"/>
                          </a:solidFill>
                          <a:effectLst/>
                          <a:latin typeface="Century Gothic" panose="020B0502020202020204" pitchFamily="34" charset="0"/>
                          <a:ea typeface="+mn-ea"/>
                          <a:cs typeface="+mn-cs"/>
                        </a:rPr>
                        <a:t>83</a:t>
                      </a:r>
                    </a:p>
                  </a:txBody>
                  <a:tcPr marL="7946" marR="7946" marT="79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r>
                        <a:rPr lang="es-ES" sz="1000" b="1" u="none" strike="noStrike" kern="1200" dirty="0">
                          <a:solidFill>
                            <a:schemeClr val="dk1"/>
                          </a:solidFill>
                          <a:effectLst/>
                          <a:latin typeface="Century Gothic" panose="020B0502020202020204" pitchFamily="34" charset="0"/>
                          <a:ea typeface="+mn-ea"/>
                          <a:cs typeface="+mn-cs"/>
                        </a:rPr>
                        <a:t>83</a:t>
                      </a:r>
                    </a:p>
                  </a:txBody>
                  <a:tcPr marL="7946" marR="7946" marT="79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r>
                        <a:rPr lang="es-ES" sz="1000" b="1" u="none" strike="noStrike" kern="1200">
                          <a:solidFill>
                            <a:schemeClr val="dk1"/>
                          </a:solidFill>
                          <a:effectLst/>
                          <a:latin typeface="Century Gothic" panose="020B0502020202020204" pitchFamily="34" charset="0"/>
                          <a:ea typeface="+mn-ea"/>
                          <a:cs typeface="+mn-cs"/>
                        </a:rPr>
                        <a:t>100,00</a:t>
                      </a:r>
                    </a:p>
                  </a:txBody>
                  <a:tcPr marL="7946" marR="7946" marT="79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r>
                        <a:rPr lang="es-ES" sz="1000" b="1" u="none" strike="noStrike" kern="1200">
                          <a:solidFill>
                            <a:schemeClr val="dk1"/>
                          </a:solidFill>
                          <a:effectLst/>
                          <a:latin typeface="Century Gothic" panose="020B0502020202020204" pitchFamily="34" charset="0"/>
                          <a:ea typeface="+mn-ea"/>
                          <a:cs typeface="+mn-cs"/>
                        </a:rPr>
                        <a:t>90</a:t>
                      </a:r>
                    </a:p>
                  </a:txBody>
                  <a:tcPr marL="7946" marR="7946" marT="79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92093839"/>
                  </a:ext>
                </a:extLst>
              </a:tr>
              <a:tr h="293474">
                <a:tc>
                  <a:txBody>
                    <a:bodyPr/>
                    <a:lstStyle/>
                    <a:p>
                      <a:pPr marL="0" algn="l" defTabSz="914400" rtl="0" eaLnBrk="1" fontAlgn="b" latinLnBrk="0" hangingPunct="1"/>
                      <a:r>
                        <a:rPr lang="es-ES" sz="1000" b="1" u="none" strike="noStrike" kern="1200" dirty="0">
                          <a:solidFill>
                            <a:srgbClr val="FF0000"/>
                          </a:solidFill>
                          <a:effectLst/>
                          <a:latin typeface="Century Gothic" panose="020B0502020202020204" pitchFamily="34" charset="0"/>
                          <a:ea typeface="+mn-ea"/>
                          <a:cs typeface="+mn-cs"/>
                        </a:rPr>
                        <a:t>Campo de Cariñena</a:t>
                      </a:r>
                    </a:p>
                  </a:txBody>
                  <a:tcPr marL="7946" marR="7946" marT="79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r>
                        <a:rPr lang="es-ES" sz="1000" b="1" u="none" strike="noStrike" kern="1200" dirty="0">
                          <a:solidFill>
                            <a:schemeClr val="dk1"/>
                          </a:solidFill>
                          <a:effectLst/>
                          <a:latin typeface="Century Gothic" panose="020B0502020202020204" pitchFamily="34" charset="0"/>
                          <a:ea typeface="+mn-ea"/>
                          <a:cs typeface="+mn-cs"/>
                        </a:rPr>
                        <a:t>19</a:t>
                      </a:r>
                    </a:p>
                  </a:txBody>
                  <a:tcPr marL="7946" marR="7946" marT="79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r>
                        <a:rPr lang="es-ES" sz="1000" b="1" u="none" strike="noStrike" kern="1200" dirty="0">
                          <a:solidFill>
                            <a:schemeClr val="dk1"/>
                          </a:solidFill>
                          <a:effectLst/>
                          <a:latin typeface="Century Gothic" panose="020B0502020202020204" pitchFamily="34" charset="0"/>
                          <a:ea typeface="+mn-ea"/>
                          <a:cs typeface="+mn-cs"/>
                        </a:rPr>
                        <a:t>19</a:t>
                      </a:r>
                    </a:p>
                  </a:txBody>
                  <a:tcPr marL="7946" marR="7946" marT="79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r>
                        <a:rPr lang="es-ES" sz="1000" b="1" u="none" strike="noStrike" kern="1200">
                          <a:solidFill>
                            <a:schemeClr val="dk1"/>
                          </a:solidFill>
                          <a:effectLst/>
                          <a:latin typeface="Century Gothic" panose="020B0502020202020204" pitchFamily="34" charset="0"/>
                          <a:ea typeface="+mn-ea"/>
                          <a:cs typeface="+mn-cs"/>
                        </a:rPr>
                        <a:t>100,00</a:t>
                      </a:r>
                    </a:p>
                  </a:txBody>
                  <a:tcPr marL="7946" marR="7946" marT="79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r>
                        <a:rPr lang="es-ES" sz="1000" b="1" u="none" strike="noStrike" kern="1200">
                          <a:solidFill>
                            <a:schemeClr val="dk1"/>
                          </a:solidFill>
                          <a:effectLst/>
                          <a:latin typeface="Century Gothic" panose="020B0502020202020204" pitchFamily="34" charset="0"/>
                          <a:ea typeface="+mn-ea"/>
                          <a:cs typeface="+mn-cs"/>
                        </a:rPr>
                        <a:t>20</a:t>
                      </a:r>
                    </a:p>
                  </a:txBody>
                  <a:tcPr marL="7946" marR="7946" marT="79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60830600"/>
                  </a:ext>
                </a:extLst>
              </a:tr>
              <a:tr h="293474">
                <a:tc>
                  <a:txBody>
                    <a:bodyPr/>
                    <a:lstStyle/>
                    <a:p>
                      <a:pPr marL="0" algn="l" defTabSz="914400" rtl="0" eaLnBrk="1" fontAlgn="b" latinLnBrk="0" hangingPunct="1"/>
                      <a:r>
                        <a:rPr lang="es-ES" sz="1000" b="1" u="none" strike="noStrike" kern="1200" dirty="0">
                          <a:solidFill>
                            <a:srgbClr val="FF0000"/>
                          </a:solidFill>
                          <a:effectLst/>
                          <a:latin typeface="Century Gothic" panose="020B0502020202020204" pitchFamily="34" charset="0"/>
                          <a:ea typeface="+mn-ea"/>
                          <a:cs typeface="+mn-cs"/>
                        </a:rPr>
                        <a:t>Campo de Belchite</a:t>
                      </a:r>
                    </a:p>
                  </a:txBody>
                  <a:tcPr marL="7946" marR="7946" marT="79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r>
                        <a:rPr lang="es-ES" sz="1000" b="1" u="none" strike="noStrike" kern="1200" dirty="0">
                          <a:solidFill>
                            <a:schemeClr val="dk1"/>
                          </a:solidFill>
                          <a:effectLst/>
                          <a:latin typeface="Century Gothic" panose="020B0502020202020204" pitchFamily="34" charset="0"/>
                          <a:ea typeface="+mn-ea"/>
                          <a:cs typeface="+mn-cs"/>
                        </a:rPr>
                        <a:t>15</a:t>
                      </a:r>
                    </a:p>
                  </a:txBody>
                  <a:tcPr marL="7946" marR="7946" marT="79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r>
                        <a:rPr lang="es-ES" sz="1000" b="1" u="none" strike="noStrike" kern="1200" dirty="0">
                          <a:solidFill>
                            <a:schemeClr val="dk1"/>
                          </a:solidFill>
                          <a:effectLst/>
                          <a:latin typeface="Century Gothic" panose="020B0502020202020204" pitchFamily="34" charset="0"/>
                          <a:ea typeface="+mn-ea"/>
                          <a:cs typeface="+mn-cs"/>
                        </a:rPr>
                        <a:t>15</a:t>
                      </a:r>
                    </a:p>
                  </a:txBody>
                  <a:tcPr marL="7946" marR="7946" marT="79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r>
                        <a:rPr lang="es-ES" sz="1000" b="1" u="none" strike="noStrike" kern="1200">
                          <a:solidFill>
                            <a:schemeClr val="dk1"/>
                          </a:solidFill>
                          <a:effectLst/>
                          <a:latin typeface="Century Gothic" panose="020B0502020202020204" pitchFamily="34" charset="0"/>
                          <a:ea typeface="+mn-ea"/>
                          <a:cs typeface="+mn-cs"/>
                        </a:rPr>
                        <a:t>100,00</a:t>
                      </a:r>
                    </a:p>
                  </a:txBody>
                  <a:tcPr marL="7946" marR="7946" marT="79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r>
                        <a:rPr lang="es-ES" sz="1000" b="1" u="none" strike="noStrike" kern="1200">
                          <a:solidFill>
                            <a:schemeClr val="dk1"/>
                          </a:solidFill>
                          <a:effectLst/>
                          <a:latin typeface="Century Gothic" panose="020B0502020202020204" pitchFamily="34" charset="0"/>
                          <a:ea typeface="+mn-ea"/>
                          <a:cs typeface="+mn-cs"/>
                        </a:rPr>
                        <a:t>15</a:t>
                      </a:r>
                    </a:p>
                  </a:txBody>
                  <a:tcPr marL="7946" marR="7946" marT="79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49304086"/>
                  </a:ext>
                </a:extLst>
              </a:tr>
              <a:tr h="293474">
                <a:tc>
                  <a:txBody>
                    <a:bodyPr/>
                    <a:lstStyle/>
                    <a:p>
                      <a:pPr marL="0" algn="l" defTabSz="914400" rtl="0" eaLnBrk="1" fontAlgn="b" latinLnBrk="0" hangingPunct="1"/>
                      <a:r>
                        <a:rPr lang="es-ES" sz="1000" b="1" u="none" strike="noStrike" kern="1200" dirty="0">
                          <a:solidFill>
                            <a:srgbClr val="FF0000"/>
                          </a:solidFill>
                          <a:effectLst/>
                          <a:latin typeface="Century Gothic" panose="020B0502020202020204" pitchFamily="34" charset="0"/>
                          <a:ea typeface="+mn-ea"/>
                          <a:cs typeface="+mn-cs"/>
                        </a:rPr>
                        <a:t>Bajo Martín</a:t>
                      </a:r>
                    </a:p>
                  </a:txBody>
                  <a:tcPr marL="7946" marR="7946" marT="79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r>
                        <a:rPr lang="es-ES" sz="1000" b="1" u="none" strike="noStrike" kern="1200" dirty="0">
                          <a:solidFill>
                            <a:schemeClr val="dk1"/>
                          </a:solidFill>
                          <a:effectLst/>
                          <a:latin typeface="Century Gothic" panose="020B0502020202020204" pitchFamily="34" charset="0"/>
                          <a:ea typeface="+mn-ea"/>
                          <a:cs typeface="+mn-cs"/>
                        </a:rPr>
                        <a:t>10</a:t>
                      </a:r>
                    </a:p>
                  </a:txBody>
                  <a:tcPr marL="7946" marR="7946" marT="79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r>
                        <a:rPr lang="es-ES" sz="1000" b="1" u="none" strike="noStrike" kern="1200" dirty="0">
                          <a:solidFill>
                            <a:schemeClr val="dk1"/>
                          </a:solidFill>
                          <a:effectLst/>
                          <a:latin typeface="Century Gothic" panose="020B0502020202020204" pitchFamily="34" charset="0"/>
                          <a:ea typeface="+mn-ea"/>
                          <a:cs typeface="+mn-cs"/>
                        </a:rPr>
                        <a:t>10</a:t>
                      </a:r>
                    </a:p>
                  </a:txBody>
                  <a:tcPr marL="7946" marR="7946" marT="79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r>
                        <a:rPr lang="es-ES" sz="1000" b="1" u="none" strike="noStrike" kern="1200">
                          <a:solidFill>
                            <a:schemeClr val="dk1"/>
                          </a:solidFill>
                          <a:effectLst/>
                          <a:latin typeface="Century Gothic" panose="020B0502020202020204" pitchFamily="34" charset="0"/>
                          <a:ea typeface="+mn-ea"/>
                          <a:cs typeface="+mn-cs"/>
                        </a:rPr>
                        <a:t>100,00</a:t>
                      </a:r>
                    </a:p>
                  </a:txBody>
                  <a:tcPr marL="7946" marR="7946" marT="79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r>
                        <a:rPr lang="es-ES" sz="1000" b="1" u="none" strike="noStrike" kern="1200">
                          <a:solidFill>
                            <a:schemeClr val="dk1"/>
                          </a:solidFill>
                          <a:effectLst/>
                          <a:latin typeface="Century Gothic" panose="020B0502020202020204" pitchFamily="34" charset="0"/>
                          <a:ea typeface="+mn-ea"/>
                          <a:cs typeface="+mn-cs"/>
                        </a:rPr>
                        <a:t>10</a:t>
                      </a:r>
                    </a:p>
                  </a:txBody>
                  <a:tcPr marL="7946" marR="7946" marT="79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22404602"/>
                  </a:ext>
                </a:extLst>
              </a:tr>
              <a:tr h="163598">
                <a:tc>
                  <a:txBody>
                    <a:bodyPr/>
                    <a:lstStyle/>
                    <a:p>
                      <a:pPr marL="0" algn="l" defTabSz="914400" rtl="0" eaLnBrk="1" fontAlgn="b" latinLnBrk="0" hangingPunct="1"/>
                      <a:r>
                        <a:rPr lang="es-ES" sz="1000" b="1" u="none" strike="noStrike" kern="1200" dirty="0">
                          <a:solidFill>
                            <a:srgbClr val="FF0000"/>
                          </a:solidFill>
                          <a:effectLst/>
                          <a:latin typeface="Century Gothic" panose="020B0502020202020204" pitchFamily="34" charset="0"/>
                          <a:ea typeface="+mn-ea"/>
                          <a:cs typeface="+mn-cs"/>
                        </a:rPr>
                        <a:t>Campo de </a:t>
                      </a:r>
                      <a:r>
                        <a:rPr lang="es-ES" sz="1000" b="1" u="none" strike="noStrike" kern="1200" dirty="0" err="1">
                          <a:solidFill>
                            <a:srgbClr val="FF0000"/>
                          </a:solidFill>
                          <a:effectLst/>
                          <a:latin typeface="Century Gothic" panose="020B0502020202020204" pitchFamily="34" charset="0"/>
                          <a:ea typeface="+mn-ea"/>
                          <a:cs typeface="+mn-cs"/>
                        </a:rPr>
                        <a:t>Daroca</a:t>
                      </a:r>
                      <a:endParaRPr lang="es-ES" sz="1000" b="1" u="none" strike="noStrike" kern="1200" dirty="0">
                        <a:solidFill>
                          <a:srgbClr val="FF0000"/>
                        </a:solidFill>
                        <a:effectLst/>
                        <a:latin typeface="Century Gothic" panose="020B0502020202020204" pitchFamily="34" charset="0"/>
                        <a:ea typeface="+mn-ea"/>
                        <a:cs typeface="+mn-cs"/>
                      </a:endParaRPr>
                    </a:p>
                  </a:txBody>
                  <a:tcPr marL="7946" marR="7946" marT="79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r>
                        <a:rPr lang="es-ES" sz="1000" b="1" u="none" strike="noStrike" kern="1200" dirty="0">
                          <a:solidFill>
                            <a:schemeClr val="dk1"/>
                          </a:solidFill>
                          <a:effectLst/>
                          <a:latin typeface="Century Gothic" panose="020B0502020202020204" pitchFamily="34" charset="0"/>
                          <a:ea typeface="+mn-ea"/>
                          <a:cs typeface="+mn-cs"/>
                        </a:rPr>
                        <a:t>35</a:t>
                      </a:r>
                    </a:p>
                  </a:txBody>
                  <a:tcPr marL="7946" marR="7946" marT="79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r>
                        <a:rPr lang="es-ES" sz="1000" b="1" u="none" strike="noStrike" kern="1200" dirty="0">
                          <a:solidFill>
                            <a:schemeClr val="dk1"/>
                          </a:solidFill>
                          <a:effectLst/>
                          <a:latin typeface="Century Gothic" panose="020B0502020202020204" pitchFamily="34" charset="0"/>
                          <a:ea typeface="+mn-ea"/>
                          <a:cs typeface="+mn-cs"/>
                        </a:rPr>
                        <a:t>35</a:t>
                      </a:r>
                    </a:p>
                  </a:txBody>
                  <a:tcPr marL="7946" marR="7946" marT="79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r>
                        <a:rPr lang="es-ES" sz="1000" b="1" u="none" strike="noStrike" kern="1200">
                          <a:solidFill>
                            <a:schemeClr val="dk1"/>
                          </a:solidFill>
                          <a:effectLst/>
                          <a:latin typeface="Century Gothic" panose="020B0502020202020204" pitchFamily="34" charset="0"/>
                          <a:ea typeface="+mn-ea"/>
                          <a:cs typeface="+mn-cs"/>
                        </a:rPr>
                        <a:t>100,00</a:t>
                      </a:r>
                    </a:p>
                  </a:txBody>
                  <a:tcPr marL="7946" marR="7946" marT="79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r>
                        <a:rPr lang="es-ES" sz="1000" b="1" u="none" strike="noStrike" kern="1200">
                          <a:solidFill>
                            <a:schemeClr val="dk1"/>
                          </a:solidFill>
                          <a:effectLst/>
                          <a:latin typeface="Century Gothic" panose="020B0502020202020204" pitchFamily="34" charset="0"/>
                          <a:ea typeface="+mn-ea"/>
                          <a:cs typeface="+mn-cs"/>
                        </a:rPr>
                        <a:t>36</a:t>
                      </a:r>
                    </a:p>
                  </a:txBody>
                  <a:tcPr marL="7946" marR="7946" marT="79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36630804"/>
                  </a:ext>
                </a:extLst>
              </a:tr>
              <a:tr h="204944">
                <a:tc>
                  <a:txBody>
                    <a:bodyPr/>
                    <a:lstStyle/>
                    <a:p>
                      <a:pPr marL="0" algn="l" defTabSz="914400" rtl="0" eaLnBrk="1" fontAlgn="b" latinLnBrk="0" hangingPunct="1"/>
                      <a:r>
                        <a:rPr lang="es-ES" sz="1000" b="1" u="none" strike="noStrike" kern="1200" dirty="0">
                          <a:solidFill>
                            <a:srgbClr val="FF0000"/>
                          </a:solidFill>
                          <a:effectLst/>
                          <a:latin typeface="Century Gothic" panose="020B0502020202020204" pitchFamily="34" charset="0"/>
                          <a:ea typeface="+mn-ea"/>
                          <a:cs typeface="+mn-cs"/>
                        </a:rPr>
                        <a:t>Jiloca</a:t>
                      </a:r>
                    </a:p>
                  </a:txBody>
                  <a:tcPr marL="7946" marR="7946" marT="79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r>
                        <a:rPr lang="es-ES" sz="1000" b="1" u="none" strike="noStrike" kern="1200" dirty="0">
                          <a:solidFill>
                            <a:schemeClr val="dk1"/>
                          </a:solidFill>
                          <a:effectLst/>
                          <a:latin typeface="Century Gothic" panose="020B0502020202020204" pitchFamily="34" charset="0"/>
                          <a:ea typeface="+mn-ea"/>
                          <a:cs typeface="+mn-cs"/>
                        </a:rPr>
                        <a:t>58</a:t>
                      </a:r>
                    </a:p>
                  </a:txBody>
                  <a:tcPr marL="7946" marR="7946" marT="79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r>
                        <a:rPr lang="es-ES" sz="1000" b="1" u="none" strike="noStrike" kern="1200" dirty="0">
                          <a:solidFill>
                            <a:schemeClr val="dk1"/>
                          </a:solidFill>
                          <a:effectLst/>
                          <a:latin typeface="Century Gothic" panose="020B0502020202020204" pitchFamily="34" charset="0"/>
                          <a:ea typeface="+mn-ea"/>
                          <a:cs typeface="+mn-cs"/>
                        </a:rPr>
                        <a:t>58</a:t>
                      </a:r>
                    </a:p>
                  </a:txBody>
                  <a:tcPr marL="7946" marR="7946" marT="79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r>
                        <a:rPr lang="es-ES" sz="1000" b="1" u="none" strike="noStrike" kern="1200" dirty="0">
                          <a:solidFill>
                            <a:schemeClr val="dk1"/>
                          </a:solidFill>
                          <a:effectLst/>
                          <a:latin typeface="Century Gothic" panose="020B0502020202020204" pitchFamily="34" charset="0"/>
                          <a:ea typeface="+mn-ea"/>
                          <a:cs typeface="+mn-cs"/>
                        </a:rPr>
                        <a:t>100,00</a:t>
                      </a:r>
                    </a:p>
                  </a:txBody>
                  <a:tcPr marL="7946" marR="7946" marT="79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r>
                        <a:rPr lang="es-ES" sz="1000" b="1" u="none" strike="noStrike" kern="1200">
                          <a:solidFill>
                            <a:schemeClr val="dk1"/>
                          </a:solidFill>
                          <a:effectLst/>
                          <a:latin typeface="Century Gothic" panose="020B0502020202020204" pitchFamily="34" charset="0"/>
                          <a:ea typeface="+mn-ea"/>
                          <a:cs typeface="+mn-cs"/>
                        </a:rPr>
                        <a:t>58</a:t>
                      </a:r>
                    </a:p>
                  </a:txBody>
                  <a:tcPr marL="7946" marR="7946" marT="79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27927643"/>
                  </a:ext>
                </a:extLst>
              </a:tr>
              <a:tr h="163598">
                <a:tc>
                  <a:txBody>
                    <a:bodyPr/>
                    <a:lstStyle/>
                    <a:p>
                      <a:pPr marL="0" algn="l" defTabSz="914400" rtl="0" eaLnBrk="1" fontAlgn="b" latinLnBrk="0" hangingPunct="1"/>
                      <a:r>
                        <a:rPr lang="es-ES" sz="1000" b="1" u="none" strike="noStrike" kern="1200" dirty="0">
                          <a:solidFill>
                            <a:srgbClr val="FF0000"/>
                          </a:solidFill>
                          <a:effectLst/>
                          <a:latin typeface="Century Gothic" panose="020B0502020202020204" pitchFamily="34" charset="0"/>
                          <a:ea typeface="+mn-ea"/>
                          <a:cs typeface="+mn-cs"/>
                        </a:rPr>
                        <a:t>Cuencas Mineras</a:t>
                      </a:r>
                    </a:p>
                  </a:txBody>
                  <a:tcPr marL="7946" marR="7946" marT="79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r>
                        <a:rPr lang="es-ES" sz="1000" b="1" u="none" strike="noStrike" kern="1200">
                          <a:solidFill>
                            <a:schemeClr val="dk1"/>
                          </a:solidFill>
                          <a:effectLst/>
                          <a:latin typeface="Century Gothic" panose="020B0502020202020204" pitchFamily="34" charset="0"/>
                          <a:ea typeface="+mn-ea"/>
                          <a:cs typeface="+mn-cs"/>
                        </a:rPr>
                        <a:t>42</a:t>
                      </a:r>
                    </a:p>
                  </a:txBody>
                  <a:tcPr marL="7946" marR="7946" marT="79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r>
                        <a:rPr lang="es-ES" sz="1000" b="1" u="none" strike="noStrike" kern="1200" dirty="0">
                          <a:solidFill>
                            <a:schemeClr val="dk1"/>
                          </a:solidFill>
                          <a:effectLst/>
                          <a:latin typeface="Century Gothic" panose="020B0502020202020204" pitchFamily="34" charset="0"/>
                          <a:ea typeface="+mn-ea"/>
                          <a:cs typeface="+mn-cs"/>
                        </a:rPr>
                        <a:t>42</a:t>
                      </a:r>
                    </a:p>
                  </a:txBody>
                  <a:tcPr marL="7946" marR="7946" marT="79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r>
                        <a:rPr lang="es-ES" sz="1000" b="1" u="none" strike="noStrike" kern="1200" dirty="0">
                          <a:solidFill>
                            <a:schemeClr val="dk1"/>
                          </a:solidFill>
                          <a:effectLst/>
                          <a:latin typeface="Century Gothic" panose="020B0502020202020204" pitchFamily="34" charset="0"/>
                          <a:ea typeface="+mn-ea"/>
                          <a:cs typeface="+mn-cs"/>
                        </a:rPr>
                        <a:t>100,00</a:t>
                      </a:r>
                    </a:p>
                  </a:txBody>
                  <a:tcPr marL="7946" marR="7946" marT="79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r>
                        <a:rPr lang="es-ES" sz="1000" b="1" u="none" strike="noStrike" kern="1200">
                          <a:solidFill>
                            <a:schemeClr val="dk1"/>
                          </a:solidFill>
                          <a:effectLst/>
                          <a:latin typeface="Century Gothic" panose="020B0502020202020204" pitchFamily="34" charset="0"/>
                          <a:ea typeface="+mn-ea"/>
                          <a:cs typeface="+mn-cs"/>
                        </a:rPr>
                        <a:t>43</a:t>
                      </a:r>
                    </a:p>
                  </a:txBody>
                  <a:tcPr marL="7946" marR="7946" marT="79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70157751"/>
                  </a:ext>
                </a:extLst>
              </a:tr>
              <a:tr h="293474">
                <a:tc>
                  <a:txBody>
                    <a:bodyPr/>
                    <a:lstStyle/>
                    <a:p>
                      <a:pPr marL="0" algn="l" defTabSz="914400" rtl="0" eaLnBrk="1" fontAlgn="b" latinLnBrk="0" hangingPunct="1"/>
                      <a:r>
                        <a:rPr lang="es-ES" sz="1000" b="1" u="none" strike="noStrike" kern="1200" dirty="0">
                          <a:solidFill>
                            <a:srgbClr val="FF0000"/>
                          </a:solidFill>
                          <a:effectLst/>
                          <a:latin typeface="Century Gothic" panose="020B0502020202020204" pitchFamily="34" charset="0"/>
                          <a:ea typeface="+mn-ea"/>
                          <a:cs typeface="+mn-cs"/>
                        </a:rPr>
                        <a:t>Andorra-Sierra de Arcos</a:t>
                      </a:r>
                    </a:p>
                  </a:txBody>
                  <a:tcPr marL="7946" marR="7946" marT="79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r>
                        <a:rPr lang="es-ES" sz="1000" b="1" u="none" strike="noStrike" kern="1200" dirty="0">
                          <a:solidFill>
                            <a:schemeClr val="dk1"/>
                          </a:solidFill>
                          <a:effectLst/>
                          <a:latin typeface="Century Gothic" panose="020B0502020202020204" pitchFamily="34" charset="0"/>
                          <a:ea typeface="+mn-ea"/>
                          <a:cs typeface="+mn-cs"/>
                        </a:rPr>
                        <a:t>9</a:t>
                      </a:r>
                    </a:p>
                  </a:txBody>
                  <a:tcPr marL="7946" marR="7946" marT="79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r>
                        <a:rPr lang="es-ES" sz="1000" b="1" u="none" strike="noStrike" kern="1200" dirty="0">
                          <a:solidFill>
                            <a:schemeClr val="dk1"/>
                          </a:solidFill>
                          <a:effectLst/>
                          <a:latin typeface="Century Gothic" panose="020B0502020202020204" pitchFamily="34" charset="0"/>
                          <a:ea typeface="+mn-ea"/>
                          <a:cs typeface="+mn-cs"/>
                        </a:rPr>
                        <a:t>9</a:t>
                      </a:r>
                    </a:p>
                  </a:txBody>
                  <a:tcPr marL="7946" marR="7946" marT="79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r>
                        <a:rPr lang="es-ES" sz="1000" b="1" u="none" strike="noStrike" kern="1200" dirty="0">
                          <a:solidFill>
                            <a:schemeClr val="dk1"/>
                          </a:solidFill>
                          <a:effectLst/>
                          <a:latin typeface="Century Gothic" panose="020B0502020202020204" pitchFamily="34" charset="0"/>
                          <a:ea typeface="+mn-ea"/>
                          <a:cs typeface="+mn-cs"/>
                        </a:rPr>
                        <a:t>100,00</a:t>
                      </a:r>
                    </a:p>
                  </a:txBody>
                  <a:tcPr marL="7946" marR="7946" marT="79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r>
                        <a:rPr lang="es-ES" sz="1000" b="1" u="none" strike="noStrike" kern="1200">
                          <a:solidFill>
                            <a:schemeClr val="dk1"/>
                          </a:solidFill>
                          <a:effectLst/>
                          <a:latin typeface="Century Gothic" panose="020B0502020202020204" pitchFamily="34" charset="0"/>
                          <a:ea typeface="+mn-ea"/>
                          <a:cs typeface="+mn-cs"/>
                        </a:rPr>
                        <a:t>10</a:t>
                      </a:r>
                    </a:p>
                  </a:txBody>
                  <a:tcPr marL="7946" marR="7946" marT="79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74827144"/>
                  </a:ext>
                </a:extLst>
              </a:tr>
              <a:tr h="262552">
                <a:tc>
                  <a:txBody>
                    <a:bodyPr/>
                    <a:lstStyle/>
                    <a:p>
                      <a:pPr marL="0" algn="l" defTabSz="914400" rtl="0" eaLnBrk="1" fontAlgn="b" latinLnBrk="0" hangingPunct="1"/>
                      <a:r>
                        <a:rPr lang="es-ES" sz="1000" b="1" u="none" strike="noStrike" kern="1200" dirty="0">
                          <a:solidFill>
                            <a:srgbClr val="FF0000"/>
                          </a:solidFill>
                          <a:effectLst/>
                          <a:latin typeface="Century Gothic" panose="020B0502020202020204" pitchFamily="34" charset="0"/>
                          <a:ea typeface="+mn-ea"/>
                          <a:cs typeface="+mn-cs"/>
                        </a:rPr>
                        <a:t>Bajo Aragón</a:t>
                      </a:r>
                    </a:p>
                  </a:txBody>
                  <a:tcPr marL="7946" marR="7946" marT="79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r>
                        <a:rPr lang="es-ES" sz="1000" b="1" u="none" strike="noStrike" kern="1200">
                          <a:solidFill>
                            <a:schemeClr val="dk1"/>
                          </a:solidFill>
                          <a:effectLst/>
                          <a:latin typeface="Century Gothic" panose="020B0502020202020204" pitchFamily="34" charset="0"/>
                          <a:ea typeface="+mn-ea"/>
                          <a:cs typeface="+mn-cs"/>
                        </a:rPr>
                        <a:t>17</a:t>
                      </a:r>
                    </a:p>
                  </a:txBody>
                  <a:tcPr marL="7946" marR="7946" marT="79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r>
                        <a:rPr lang="es-ES" sz="1000" b="1" u="none" strike="noStrike" kern="1200" dirty="0">
                          <a:solidFill>
                            <a:schemeClr val="dk1"/>
                          </a:solidFill>
                          <a:effectLst/>
                          <a:latin typeface="Century Gothic" panose="020B0502020202020204" pitchFamily="34" charset="0"/>
                          <a:ea typeface="+mn-ea"/>
                          <a:cs typeface="+mn-cs"/>
                        </a:rPr>
                        <a:t>23</a:t>
                      </a:r>
                    </a:p>
                  </a:txBody>
                  <a:tcPr marL="7946" marR="7946" marT="79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r>
                        <a:rPr lang="es-ES" sz="1000" b="1" u="none" strike="noStrike" kern="1200" dirty="0">
                          <a:solidFill>
                            <a:schemeClr val="dk1"/>
                          </a:solidFill>
                          <a:effectLst/>
                          <a:latin typeface="Century Gothic" panose="020B0502020202020204" pitchFamily="34" charset="0"/>
                          <a:ea typeface="+mn-ea"/>
                          <a:cs typeface="+mn-cs"/>
                        </a:rPr>
                        <a:t>73,91</a:t>
                      </a:r>
                    </a:p>
                  </a:txBody>
                  <a:tcPr marL="7946" marR="7946" marT="79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r>
                        <a:rPr lang="es-ES" sz="1000" b="1" u="none" strike="noStrike" kern="1200">
                          <a:solidFill>
                            <a:schemeClr val="dk1"/>
                          </a:solidFill>
                          <a:effectLst/>
                          <a:latin typeface="Century Gothic" panose="020B0502020202020204" pitchFamily="34" charset="0"/>
                          <a:ea typeface="+mn-ea"/>
                          <a:cs typeface="+mn-cs"/>
                        </a:rPr>
                        <a:t>23</a:t>
                      </a:r>
                    </a:p>
                  </a:txBody>
                  <a:tcPr marL="7946" marR="7946" marT="79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09931693"/>
                  </a:ext>
                </a:extLst>
              </a:tr>
              <a:tr h="163598">
                <a:tc>
                  <a:txBody>
                    <a:bodyPr/>
                    <a:lstStyle/>
                    <a:p>
                      <a:pPr marL="0" algn="l" defTabSz="914400" rtl="0" eaLnBrk="1" fontAlgn="b" latinLnBrk="0" hangingPunct="1"/>
                      <a:r>
                        <a:rPr lang="es-ES" sz="1000" b="1" u="none" strike="noStrike" kern="1200" dirty="0">
                          <a:solidFill>
                            <a:srgbClr val="FF0000"/>
                          </a:solidFill>
                          <a:effectLst/>
                          <a:latin typeface="Century Gothic" panose="020B0502020202020204" pitchFamily="34" charset="0"/>
                          <a:ea typeface="+mn-ea"/>
                          <a:cs typeface="+mn-cs"/>
                        </a:rPr>
                        <a:t>Comunidad de Teruel</a:t>
                      </a:r>
                    </a:p>
                  </a:txBody>
                  <a:tcPr marL="7946" marR="7946" marT="79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r>
                        <a:rPr lang="es-ES" sz="1000" b="1" u="none" strike="noStrike" kern="1200">
                          <a:solidFill>
                            <a:schemeClr val="dk1"/>
                          </a:solidFill>
                          <a:effectLst/>
                          <a:latin typeface="Century Gothic" panose="020B0502020202020204" pitchFamily="34" charset="0"/>
                          <a:ea typeface="+mn-ea"/>
                          <a:cs typeface="+mn-cs"/>
                        </a:rPr>
                        <a:t>53</a:t>
                      </a:r>
                    </a:p>
                  </a:txBody>
                  <a:tcPr marL="7946" marR="7946" marT="79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r>
                        <a:rPr lang="es-ES" sz="1000" b="1" u="none" strike="noStrike" kern="1200" dirty="0">
                          <a:solidFill>
                            <a:schemeClr val="dk1"/>
                          </a:solidFill>
                          <a:effectLst/>
                          <a:latin typeface="Century Gothic" panose="020B0502020202020204" pitchFamily="34" charset="0"/>
                          <a:ea typeface="+mn-ea"/>
                          <a:cs typeface="+mn-cs"/>
                        </a:rPr>
                        <a:t>62</a:t>
                      </a:r>
                    </a:p>
                  </a:txBody>
                  <a:tcPr marL="7946" marR="7946" marT="79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r>
                        <a:rPr lang="es-ES" sz="1000" b="1" u="none" strike="noStrike" kern="1200" dirty="0">
                          <a:solidFill>
                            <a:schemeClr val="dk1"/>
                          </a:solidFill>
                          <a:effectLst/>
                          <a:latin typeface="Century Gothic" panose="020B0502020202020204" pitchFamily="34" charset="0"/>
                          <a:ea typeface="+mn-ea"/>
                          <a:cs typeface="+mn-cs"/>
                        </a:rPr>
                        <a:t>85,48</a:t>
                      </a:r>
                    </a:p>
                  </a:txBody>
                  <a:tcPr marL="7946" marR="7946" marT="79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r>
                        <a:rPr lang="es-ES" sz="1000" b="1" u="none" strike="noStrike" kern="1200" dirty="0">
                          <a:solidFill>
                            <a:schemeClr val="dk1"/>
                          </a:solidFill>
                          <a:effectLst/>
                          <a:latin typeface="Century Gothic" panose="020B0502020202020204" pitchFamily="34" charset="0"/>
                          <a:ea typeface="+mn-ea"/>
                          <a:cs typeface="+mn-cs"/>
                        </a:rPr>
                        <a:t>63</a:t>
                      </a:r>
                    </a:p>
                  </a:txBody>
                  <a:tcPr marL="7946" marR="7946" marT="79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98116944"/>
                  </a:ext>
                </a:extLst>
              </a:tr>
              <a:tr h="293474">
                <a:tc>
                  <a:txBody>
                    <a:bodyPr/>
                    <a:lstStyle/>
                    <a:p>
                      <a:pPr marL="0" algn="l" defTabSz="914400" rtl="0" eaLnBrk="1" fontAlgn="b" latinLnBrk="0" hangingPunct="1"/>
                      <a:r>
                        <a:rPr lang="es-ES" sz="1000" b="1" u="none" strike="noStrike" kern="1200" dirty="0">
                          <a:solidFill>
                            <a:srgbClr val="FF0000"/>
                          </a:solidFill>
                          <a:effectLst/>
                          <a:latin typeface="Century Gothic" panose="020B0502020202020204" pitchFamily="34" charset="0"/>
                          <a:ea typeface="+mn-ea"/>
                          <a:cs typeface="+mn-cs"/>
                        </a:rPr>
                        <a:t>Maestrazgo</a:t>
                      </a:r>
                    </a:p>
                  </a:txBody>
                  <a:tcPr marL="7946" marR="7946" marT="79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r>
                        <a:rPr lang="es-ES" sz="1000" b="1" u="none" strike="noStrike" kern="1200">
                          <a:solidFill>
                            <a:schemeClr val="dk1"/>
                          </a:solidFill>
                          <a:effectLst/>
                          <a:latin typeface="Century Gothic" panose="020B0502020202020204" pitchFamily="34" charset="0"/>
                          <a:ea typeface="+mn-ea"/>
                          <a:cs typeface="+mn-cs"/>
                        </a:rPr>
                        <a:t>29</a:t>
                      </a:r>
                    </a:p>
                  </a:txBody>
                  <a:tcPr marL="7946" marR="7946" marT="79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r>
                        <a:rPr lang="es-ES" sz="1000" b="1" u="none" strike="noStrike" kern="1200" dirty="0">
                          <a:solidFill>
                            <a:schemeClr val="dk1"/>
                          </a:solidFill>
                          <a:effectLst/>
                          <a:latin typeface="Century Gothic" panose="020B0502020202020204" pitchFamily="34" charset="0"/>
                          <a:ea typeface="+mn-ea"/>
                          <a:cs typeface="+mn-cs"/>
                        </a:rPr>
                        <a:t>29</a:t>
                      </a:r>
                    </a:p>
                  </a:txBody>
                  <a:tcPr marL="7946" marR="7946" marT="79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r>
                        <a:rPr lang="es-ES" sz="1000" b="1" u="none" strike="noStrike" kern="1200" dirty="0">
                          <a:solidFill>
                            <a:schemeClr val="dk1"/>
                          </a:solidFill>
                          <a:effectLst/>
                          <a:latin typeface="Century Gothic" panose="020B0502020202020204" pitchFamily="34" charset="0"/>
                          <a:ea typeface="+mn-ea"/>
                          <a:cs typeface="+mn-cs"/>
                        </a:rPr>
                        <a:t>100,00</a:t>
                      </a:r>
                    </a:p>
                  </a:txBody>
                  <a:tcPr marL="7946" marR="7946" marT="79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r>
                        <a:rPr lang="es-ES" sz="1000" b="1" u="none" strike="noStrike" kern="1200" dirty="0">
                          <a:solidFill>
                            <a:schemeClr val="dk1"/>
                          </a:solidFill>
                          <a:effectLst/>
                          <a:latin typeface="Century Gothic" panose="020B0502020202020204" pitchFamily="34" charset="0"/>
                          <a:ea typeface="+mn-ea"/>
                          <a:cs typeface="+mn-cs"/>
                        </a:rPr>
                        <a:t>30</a:t>
                      </a:r>
                    </a:p>
                  </a:txBody>
                  <a:tcPr marL="7946" marR="7946" marT="79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01838541"/>
                  </a:ext>
                </a:extLst>
              </a:tr>
              <a:tr h="163598">
                <a:tc>
                  <a:txBody>
                    <a:bodyPr/>
                    <a:lstStyle/>
                    <a:p>
                      <a:pPr marL="0" algn="l" defTabSz="914400" rtl="0" eaLnBrk="1" fontAlgn="b" latinLnBrk="0" hangingPunct="1"/>
                      <a:r>
                        <a:rPr lang="es-ES" sz="1000" b="1" u="none" strike="noStrike" kern="1200" dirty="0">
                          <a:solidFill>
                            <a:srgbClr val="FF0000"/>
                          </a:solidFill>
                          <a:effectLst/>
                          <a:latin typeface="Century Gothic" panose="020B0502020202020204" pitchFamily="34" charset="0"/>
                          <a:ea typeface="+mn-ea"/>
                          <a:cs typeface="+mn-cs"/>
                        </a:rPr>
                        <a:t>Sierra de Albarracín</a:t>
                      </a:r>
                    </a:p>
                  </a:txBody>
                  <a:tcPr marL="7946" marR="7946" marT="79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r>
                        <a:rPr lang="es-ES" sz="1000" b="1" u="none" strike="noStrike" kern="1200">
                          <a:solidFill>
                            <a:schemeClr val="dk1"/>
                          </a:solidFill>
                          <a:effectLst/>
                          <a:latin typeface="Century Gothic" panose="020B0502020202020204" pitchFamily="34" charset="0"/>
                          <a:ea typeface="+mn-ea"/>
                          <a:cs typeface="+mn-cs"/>
                        </a:rPr>
                        <a:t>34</a:t>
                      </a:r>
                    </a:p>
                  </a:txBody>
                  <a:tcPr marL="7946" marR="7946" marT="79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r>
                        <a:rPr lang="es-ES" sz="1000" b="1" u="none" strike="noStrike" kern="1200" dirty="0">
                          <a:solidFill>
                            <a:schemeClr val="dk1"/>
                          </a:solidFill>
                          <a:effectLst/>
                          <a:latin typeface="Century Gothic" panose="020B0502020202020204" pitchFamily="34" charset="0"/>
                          <a:ea typeface="+mn-ea"/>
                          <a:cs typeface="+mn-cs"/>
                        </a:rPr>
                        <a:t>34</a:t>
                      </a:r>
                    </a:p>
                  </a:txBody>
                  <a:tcPr marL="7946" marR="7946" marT="79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r>
                        <a:rPr lang="es-ES" sz="1000" b="1" u="none" strike="noStrike" kern="1200" dirty="0">
                          <a:solidFill>
                            <a:schemeClr val="dk1"/>
                          </a:solidFill>
                          <a:effectLst/>
                          <a:latin typeface="Century Gothic" panose="020B0502020202020204" pitchFamily="34" charset="0"/>
                          <a:ea typeface="+mn-ea"/>
                          <a:cs typeface="+mn-cs"/>
                        </a:rPr>
                        <a:t>100,00</a:t>
                      </a:r>
                    </a:p>
                  </a:txBody>
                  <a:tcPr marL="7946" marR="7946" marT="79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r>
                        <a:rPr lang="es-ES" sz="1000" b="1" u="none" strike="noStrike" kern="1200" dirty="0">
                          <a:solidFill>
                            <a:schemeClr val="dk1"/>
                          </a:solidFill>
                          <a:effectLst/>
                          <a:latin typeface="Century Gothic" panose="020B0502020202020204" pitchFamily="34" charset="0"/>
                          <a:ea typeface="+mn-ea"/>
                          <a:cs typeface="+mn-cs"/>
                        </a:rPr>
                        <a:t>35</a:t>
                      </a:r>
                    </a:p>
                  </a:txBody>
                  <a:tcPr marL="7946" marR="7946" marT="79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81224952"/>
                  </a:ext>
                </a:extLst>
              </a:tr>
              <a:tr h="293474">
                <a:tc>
                  <a:txBody>
                    <a:bodyPr/>
                    <a:lstStyle/>
                    <a:p>
                      <a:pPr marL="0" algn="l" defTabSz="914400" rtl="0" eaLnBrk="1" fontAlgn="b" latinLnBrk="0" hangingPunct="1"/>
                      <a:r>
                        <a:rPr lang="es-ES" sz="1000" b="1" u="none" strike="noStrike" kern="1200" dirty="0" err="1">
                          <a:solidFill>
                            <a:srgbClr val="FF0000"/>
                          </a:solidFill>
                          <a:effectLst/>
                          <a:latin typeface="Century Gothic" panose="020B0502020202020204" pitchFamily="34" charset="0"/>
                          <a:ea typeface="+mn-ea"/>
                          <a:cs typeface="+mn-cs"/>
                        </a:rPr>
                        <a:t>Gúdar-Javalambre</a:t>
                      </a:r>
                      <a:endParaRPr lang="es-ES" sz="1000" b="1" u="none" strike="noStrike" kern="1200" dirty="0">
                        <a:solidFill>
                          <a:srgbClr val="FF0000"/>
                        </a:solidFill>
                        <a:effectLst/>
                        <a:latin typeface="Century Gothic" panose="020B0502020202020204" pitchFamily="34" charset="0"/>
                        <a:ea typeface="+mn-ea"/>
                        <a:cs typeface="+mn-cs"/>
                      </a:endParaRPr>
                    </a:p>
                  </a:txBody>
                  <a:tcPr marL="7946" marR="7946" marT="79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r>
                        <a:rPr lang="es-ES" sz="1000" b="1" u="none" strike="noStrike" kern="1200">
                          <a:solidFill>
                            <a:schemeClr val="dk1"/>
                          </a:solidFill>
                          <a:effectLst/>
                          <a:latin typeface="Century Gothic" panose="020B0502020202020204" pitchFamily="34" charset="0"/>
                          <a:ea typeface="+mn-ea"/>
                          <a:cs typeface="+mn-cs"/>
                        </a:rPr>
                        <a:t>59</a:t>
                      </a:r>
                    </a:p>
                  </a:txBody>
                  <a:tcPr marL="7946" marR="7946" marT="79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r>
                        <a:rPr lang="es-ES" sz="1000" b="1" u="none" strike="noStrike" kern="1200">
                          <a:solidFill>
                            <a:schemeClr val="dk1"/>
                          </a:solidFill>
                          <a:effectLst/>
                          <a:latin typeface="Century Gothic" panose="020B0502020202020204" pitchFamily="34" charset="0"/>
                          <a:ea typeface="+mn-ea"/>
                          <a:cs typeface="+mn-cs"/>
                        </a:rPr>
                        <a:t>59</a:t>
                      </a:r>
                    </a:p>
                  </a:txBody>
                  <a:tcPr marL="7946" marR="7946" marT="79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r>
                        <a:rPr lang="es-ES" sz="1000" b="1" u="none" strike="noStrike" kern="1200" dirty="0">
                          <a:solidFill>
                            <a:schemeClr val="dk1"/>
                          </a:solidFill>
                          <a:effectLst/>
                          <a:latin typeface="Century Gothic" panose="020B0502020202020204" pitchFamily="34" charset="0"/>
                          <a:ea typeface="+mn-ea"/>
                          <a:cs typeface="+mn-cs"/>
                        </a:rPr>
                        <a:t>100,00</a:t>
                      </a:r>
                    </a:p>
                  </a:txBody>
                  <a:tcPr marL="7946" marR="7946" marT="79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r>
                        <a:rPr lang="es-ES" sz="1000" b="1" u="none" strike="noStrike" kern="1200" dirty="0">
                          <a:solidFill>
                            <a:schemeClr val="dk1"/>
                          </a:solidFill>
                          <a:effectLst/>
                          <a:latin typeface="Century Gothic" panose="020B0502020202020204" pitchFamily="34" charset="0"/>
                          <a:ea typeface="+mn-ea"/>
                          <a:cs typeface="+mn-cs"/>
                        </a:rPr>
                        <a:t>69</a:t>
                      </a:r>
                    </a:p>
                  </a:txBody>
                  <a:tcPr marL="7946" marR="7946" marT="79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29131620"/>
                  </a:ext>
                </a:extLst>
              </a:tr>
              <a:tr h="187883">
                <a:tc>
                  <a:txBody>
                    <a:bodyPr/>
                    <a:lstStyle/>
                    <a:p>
                      <a:pPr marL="0" algn="l" defTabSz="914400" rtl="0" eaLnBrk="1" fontAlgn="b" latinLnBrk="0" hangingPunct="1"/>
                      <a:r>
                        <a:rPr lang="es-ES" sz="1000" b="1" u="none" strike="noStrike" kern="1200" dirty="0">
                          <a:solidFill>
                            <a:srgbClr val="FF0000"/>
                          </a:solidFill>
                          <a:effectLst/>
                          <a:latin typeface="Century Gothic" panose="020B0502020202020204" pitchFamily="34" charset="0"/>
                          <a:ea typeface="+mn-ea"/>
                          <a:cs typeface="+mn-cs"/>
                        </a:rPr>
                        <a:t>Matarraña / </a:t>
                      </a:r>
                      <a:r>
                        <a:rPr lang="es-ES" sz="1000" b="1" u="none" strike="noStrike" kern="1200" dirty="0" err="1">
                          <a:solidFill>
                            <a:srgbClr val="FF0000"/>
                          </a:solidFill>
                          <a:effectLst/>
                          <a:latin typeface="Century Gothic" panose="020B0502020202020204" pitchFamily="34" charset="0"/>
                          <a:ea typeface="+mn-ea"/>
                          <a:cs typeface="+mn-cs"/>
                        </a:rPr>
                        <a:t>Matarranya</a:t>
                      </a:r>
                      <a:endParaRPr lang="es-ES" sz="1000" b="1" u="none" strike="noStrike" kern="1200" dirty="0">
                        <a:solidFill>
                          <a:srgbClr val="FF0000"/>
                        </a:solidFill>
                        <a:effectLst/>
                        <a:latin typeface="Century Gothic" panose="020B0502020202020204" pitchFamily="34" charset="0"/>
                        <a:ea typeface="+mn-ea"/>
                        <a:cs typeface="+mn-cs"/>
                      </a:endParaRPr>
                    </a:p>
                  </a:txBody>
                  <a:tcPr marL="7946" marR="7946" marT="79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r>
                        <a:rPr lang="es-ES" sz="1000" b="1" u="none" strike="noStrike" kern="1200">
                          <a:solidFill>
                            <a:schemeClr val="dk1"/>
                          </a:solidFill>
                          <a:effectLst/>
                          <a:latin typeface="Century Gothic" panose="020B0502020202020204" pitchFamily="34" charset="0"/>
                          <a:ea typeface="+mn-ea"/>
                          <a:cs typeface="+mn-cs"/>
                        </a:rPr>
                        <a:t>18</a:t>
                      </a:r>
                    </a:p>
                  </a:txBody>
                  <a:tcPr marL="7946" marR="7946" marT="79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r>
                        <a:rPr lang="es-ES" sz="1000" b="1" u="none" strike="noStrike" kern="1200">
                          <a:solidFill>
                            <a:schemeClr val="dk1"/>
                          </a:solidFill>
                          <a:effectLst/>
                          <a:latin typeface="Century Gothic" panose="020B0502020202020204" pitchFamily="34" charset="0"/>
                          <a:ea typeface="+mn-ea"/>
                          <a:cs typeface="+mn-cs"/>
                        </a:rPr>
                        <a:t>18</a:t>
                      </a:r>
                    </a:p>
                  </a:txBody>
                  <a:tcPr marL="7946" marR="7946" marT="79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r>
                        <a:rPr lang="es-ES" sz="1000" b="1" u="none" strike="noStrike" kern="1200" dirty="0">
                          <a:solidFill>
                            <a:schemeClr val="dk1"/>
                          </a:solidFill>
                          <a:effectLst/>
                          <a:latin typeface="Century Gothic" panose="020B0502020202020204" pitchFamily="34" charset="0"/>
                          <a:ea typeface="+mn-ea"/>
                          <a:cs typeface="+mn-cs"/>
                        </a:rPr>
                        <a:t>100,00</a:t>
                      </a:r>
                    </a:p>
                  </a:txBody>
                  <a:tcPr marL="7946" marR="7946" marT="79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r>
                        <a:rPr lang="es-ES" sz="1000" b="1" u="none" strike="noStrike" kern="1200" dirty="0">
                          <a:solidFill>
                            <a:schemeClr val="dk1"/>
                          </a:solidFill>
                          <a:effectLst/>
                          <a:latin typeface="Century Gothic" panose="020B0502020202020204" pitchFamily="34" charset="0"/>
                          <a:ea typeface="+mn-ea"/>
                          <a:cs typeface="+mn-cs"/>
                        </a:rPr>
                        <a:t>18</a:t>
                      </a:r>
                    </a:p>
                  </a:txBody>
                  <a:tcPr marL="7946" marR="7946" marT="79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6640351"/>
                  </a:ext>
                </a:extLst>
              </a:tr>
              <a:tr h="293474">
                <a:tc>
                  <a:txBody>
                    <a:bodyPr/>
                    <a:lstStyle/>
                    <a:p>
                      <a:pPr marL="0" algn="l" defTabSz="914400" rtl="0" eaLnBrk="1" fontAlgn="b" latinLnBrk="0" hangingPunct="1"/>
                      <a:r>
                        <a:rPr lang="es-ES" sz="1000" b="1" u="none" strike="noStrike" kern="1200" dirty="0" smtClean="0">
                          <a:solidFill>
                            <a:srgbClr val="0000FF"/>
                          </a:solidFill>
                          <a:effectLst/>
                          <a:latin typeface="Century Gothic" panose="020B0502020202020204" pitchFamily="34" charset="0"/>
                          <a:ea typeface="+mn-ea"/>
                          <a:cs typeface="+mn-cs"/>
                        </a:rPr>
                        <a:t>Total</a:t>
                      </a:r>
                      <a:endParaRPr lang="es-ES" sz="1000" b="1" u="none" strike="noStrike" kern="1200" dirty="0">
                        <a:solidFill>
                          <a:srgbClr val="0000FF"/>
                        </a:solidFill>
                        <a:effectLst/>
                        <a:latin typeface="Century Gothic" panose="020B0502020202020204" pitchFamily="34" charset="0"/>
                        <a:ea typeface="+mn-ea"/>
                        <a:cs typeface="+mn-cs"/>
                      </a:endParaRPr>
                    </a:p>
                  </a:txBody>
                  <a:tcPr marL="7946" marR="7946" marT="79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r>
                        <a:rPr lang="es-ES" sz="1000" b="1" u="none" strike="noStrike" kern="1200" dirty="0" smtClean="0">
                          <a:solidFill>
                            <a:srgbClr val="0000FF"/>
                          </a:solidFill>
                          <a:effectLst/>
                          <a:latin typeface="Century Gothic" panose="020B0502020202020204" pitchFamily="34" charset="0"/>
                          <a:ea typeface="+mn-ea"/>
                          <a:cs typeface="+mn-cs"/>
                        </a:rPr>
                        <a:t>1337</a:t>
                      </a:r>
                      <a:endParaRPr lang="es-ES" sz="1000" b="1" u="none" strike="noStrike" kern="1200" dirty="0">
                        <a:solidFill>
                          <a:srgbClr val="0000FF"/>
                        </a:solidFill>
                        <a:effectLst/>
                        <a:latin typeface="Century Gothic" panose="020B0502020202020204" pitchFamily="34" charset="0"/>
                        <a:ea typeface="+mn-ea"/>
                        <a:cs typeface="+mn-cs"/>
                      </a:endParaRPr>
                    </a:p>
                  </a:txBody>
                  <a:tcPr marL="7946" marR="7946" marT="79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r>
                        <a:rPr lang="es-ES" sz="1000" b="1" u="none" strike="noStrike" kern="1200" dirty="0" smtClean="0">
                          <a:solidFill>
                            <a:srgbClr val="0000FF"/>
                          </a:solidFill>
                          <a:effectLst/>
                          <a:latin typeface="Century Gothic" panose="020B0502020202020204" pitchFamily="34" charset="0"/>
                          <a:ea typeface="+mn-ea"/>
                          <a:cs typeface="+mn-cs"/>
                        </a:rPr>
                        <a:t>1539</a:t>
                      </a:r>
                      <a:endParaRPr lang="es-ES" sz="1000" b="1" u="none" strike="noStrike" kern="1200" dirty="0">
                        <a:solidFill>
                          <a:srgbClr val="0000FF"/>
                        </a:solidFill>
                        <a:effectLst/>
                        <a:latin typeface="Century Gothic" panose="020B0502020202020204" pitchFamily="34" charset="0"/>
                        <a:ea typeface="+mn-ea"/>
                        <a:cs typeface="+mn-cs"/>
                      </a:endParaRPr>
                    </a:p>
                  </a:txBody>
                  <a:tcPr marL="7946" marR="7946" marT="79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r>
                        <a:rPr lang="es-ES" sz="1000" b="1" u="none" strike="noStrike" kern="1200" dirty="0" smtClean="0">
                          <a:solidFill>
                            <a:srgbClr val="0000FF"/>
                          </a:solidFill>
                          <a:effectLst/>
                          <a:latin typeface="Century Gothic" panose="020B0502020202020204" pitchFamily="34" charset="0"/>
                          <a:ea typeface="+mn-ea"/>
                          <a:cs typeface="+mn-cs"/>
                        </a:rPr>
                        <a:t>86,87</a:t>
                      </a:r>
                      <a:endParaRPr lang="es-ES" sz="1000" b="1" u="none" strike="noStrike" kern="1200" dirty="0">
                        <a:solidFill>
                          <a:srgbClr val="0000FF"/>
                        </a:solidFill>
                        <a:effectLst/>
                        <a:latin typeface="Century Gothic" panose="020B0502020202020204" pitchFamily="34" charset="0"/>
                        <a:ea typeface="+mn-ea"/>
                        <a:cs typeface="+mn-cs"/>
                      </a:endParaRPr>
                    </a:p>
                  </a:txBody>
                  <a:tcPr marL="7946" marR="7946" marT="79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r>
                        <a:rPr lang="es-ES" sz="1000" b="1" u="none" strike="noStrike" kern="1200" dirty="0" smtClean="0">
                          <a:solidFill>
                            <a:srgbClr val="0000FF"/>
                          </a:solidFill>
                          <a:effectLst/>
                          <a:latin typeface="Century Gothic" panose="020B0502020202020204" pitchFamily="34" charset="0"/>
                          <a:ea typeface="+mn-ea"/>
                          <a:cs typeface="+mn-cs"/>
                        </a:rPr>
                        <a:t>1621</a:t>
                      </a:r>
                      <a:endParaRPr lang="es-ES" sz="1000" b="1" u="none" strike="noStrike" kern="1200" dirty="0">
                        <a:solidFill>
                          <a:srgbClr val="0000FF"/>
                        </a:solidFill>
                        <a:effectLst/>
                        <a:latin typeface="Century Gothic" panose="020B0502020202020204" pitchFamily="34" charset="0"/>
                        <a:ea typeface="+mn-ea"/>
                        <a:cs typeface="+mn-cs"/>
                      </a:endParaRPr>
                    </a:p>
                  </a:txBody>
                  <a:tcPr marL="7946" marR="7946" marT="79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70506719"/>
                  </a:ext>
                </a:extLst>
              </a:tr>
            </a:tbl>
          </a:graphicData>
        </a:graphic>
      </p:graphicFrame>
      <p:sp>
        <p:nvSpPr>
          <p:cNvPr id="8" name="6 Rectángulo"/>
          <p:cNvSpPr/>
          <p:nvPr/>
        </p:nvSpPr>
        <p:spPr>
          <a:xfrm>
            <a:off x="0" y="117212"/>
            <a:ext cx="9144000" cy="230832"/>
          </a:xfrm>
          <a:prstGeom prst="rect">
            <a:avLst/>
          </a:prstGeom>
          <a:solidFill>
            <a:srgbClr val="FFC000">
              <a:alpha val="20000"/>
            </a:srgbClr>
          </a:solidFill>
        </p:spPr>
        <p:txBody>
          <a:bodyPr wrap="square">
            <a:spAutoFit/>
          </a:bodyPr>
          <a:lstStyle/>
          <a:p>
            <a:pPr algn="ctr"/>
            <a:r>
              <a:rPr lang="es-ES" sz="900" b="1" dirty="0" smtClean="0">
                <a:latin typeface="Helvetica" panose="020B0504020202030204" pitchFamily="34" charset="0"/>
              </a:rPr>
              <a:t>CONVOCATORIA DE SUBVENCIONES 2020 CON CARGO AL FONDO DE COHESIÓN TERRITORIAL / </a:t>
            </a:r>
            <a:r>
              <a:rPr lang="es-ES" sz="900" b="1" dirty="0" smtClean="0">
                <a:latin typeface="Helvetica" panose="020B0504020202030204" pitchFamily="34" charset="0"/>
              </a:rPr>
              <a:t>EMPRESAS</a:t>
            </a:r>
            <a:endParaRPr lang="es-ES" sz="900" dirty="0">
              <a:latin typeface="Helvetica" panose="020B0504020202030204" pitchFamily="34" charset="0"/>
            </a:endParaRPr>
          </a:p>
        </p:txBody>
      </p:sp>
    </p:spTree>
    <p:extLst>
      <p:ext uri="{BB962C8B-B14F-4D97-AF65-F5344CB8AC3E}">
        <p14:creationId xmlns:p14="http://schemas.microsoft.com/office/powerpoint/2010/main" val="17408244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173982" y="718491"/>
            <a:ext cx="8574482" cy="338554"/>
          </a:xfrm>
          <a:prstGeom prst="rect">
            <a:avLst/>
          </a:prstGeom>
        </p:spPr>
        <p:txBody>
          <a:bodyPr wrap="square">
            <a:spAutoFit/>
          </a:bodyPr>
          <a:lstStyle/>
          <a:p>
            <a:pPr algn="just"/>
            <a:r>
              <a:rPr lang="es-ES" sz="1600" b="1" dirty="0">
                <a:latin typeface="Century Gothic" panose="020B0502020202020204" pitchFamily="34" charset="0"/>
                <a:cs typeface="Helvetica" panose="020B0604020202020204" pitchFamily="34" charset="0"/>
              </a:rPr>
              <a:t>2. CONVOCATORIA AÑO 2020</a:t>
            </a: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48464" y="6489792"/>
            <a:ext cx="299095" cy="251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CuadroTexto 9">
            <a:extLst>
              <a:ext uri="{FF2B5EF4-FFF2-40B4-BE49-F238E27FC236}">
                <a16:creationId xmlns:a16="http://schemas.microsoft.com/office/drawing/2014/main" id="{423FC9DA-D1F2-4A78-8921-CF2F13F74BAA}"/>
              </a:ext>
            </a:extLst>
          </p:cNvPr>
          <p:cNvSpPr txBox="1"/>
          <p:nvPr/>
        </p:nvSpPr>
        <p:spPr>
          <a:xfrm>
            <a:off x="399165" y="1047492"/>
            <a:ext cx="8352928" cy="5632311"/>
          </a:xfrm>
          <a:prstGeom prst="rect">
            <a:avLst/>
          </a:prstGeom>
          <a:noFill/>
        </p:spPr>
        <p:txBody>
          <a:bodyPr wrap="square" rtlCol="0">
            <a:spAutoFit/>
          </a:bodyPr>
          <a:lstStyle/>
          <a:p>
            <a:r>
              <a:rPr lang="es-ES" b="1" dirty="0" smtClean="0">
                <a:solidFill>
                  <a:srgbClr val="FF0000"/>
                </a:solidFill>
                <a:latin typeface="Century Gothic" panose="020B0502020202020204" pitchFamily="34" charset="0"/>
              </a:rPr>
              <a:t>Criterios de valoración (I)</a:t>
            </a:r>
          </a:p>
          <a:p>
            <a:endParaRPr lang="es-ES" b="1" dirty="0">
              <a:latin typeface="Century Gothic" panose="020B0502020202020204" pitchFamily="34" charset="0"/>
            </a:endParaRPr>
          </a:p>
          <a:p>
            <a:pPr marL="285750" indent="-285750">
              <a:buFont typeface="Arial" panose="020B0604020202020204" pitchFamily="34" charset="0"/>
              <a:buChar char="•"/>
            </a:pPr>
            <a:r>
              <a:rPr lang="es-ES" b="1" dirty="0" smtClean="0">
                <a:latin typeface="Century Gothic" panose="020B0502020202020204" pitchFamily="34" charset="0"/>
              </a:rPr>
              <a:t>Ubicación territorial (20 puntos)</a:t>
            </a:r>
          </a:p>
          <a:p>
            <a:endParaRPr lang="es-ES" b="1" dirty="0" smtClean="0">
              <a:latin typeface="Century Gothic" panose="020B0502020202020204" pitchFamily="34" charset="0"/>
            </a:endParaRPr>
          </a:p>
          <a:p>
            <a:pPr marL="742950" lvl="1" indent="-285750">
              <a:buFont typeface="Arial" panose="020B0604020202020204" pitchFamily="34" charset="0"/>
              <a:buChar char="•"/>
            </a:pPr>
            <a:r>
              <a:rPr lang="es-ES" b="1" dirty="0" smtClean="0">
                <a:latin typeface="Century Gothic" panose="020B0502020202020204" pitchFamily="34" charset="0"/>
              </a:rPr>
              <a:t>Valor del Índice Sintético de Desarrollo Territorial (ISDT) (2019)</a:t>
            </a:r>
          </a:p>
          <a:p>
            <a:pPr marL="742950" lvl="1" indent="-285750">
              <a:buFont typeface="Arial" panose="020B0604020202020204" pitchFamily="34" charset="0"/>
              <a:buChar char="•"/>
            </a:pPr>
            <a:r>
              <a:rPr lang="es-ES" b="1" dirty="0" smtClean="0">
                <a:latin typeface="Century Gothic" panose="020B0502020202020204" pitchFamily="34" charset="0"/>
              </a:rPr>
              <a:t>Rango en la Estructura del Sistema de Asentamientos (2020)</a:t>
            </a:r>
          </a:p>
          <a:p>
            <a:pPr marL="742950" lvl="1" indent="-285750">
              <a:buFont typeface="Arial" panose="020B0604020202020204" pitchFamily="34" charset="0"/>
              <a:buChar char="•"/>
            </a:pPr>
            <a:r>
              <a:rPr lang="es-ES" b="1" dirty="0" smtClean="0">
                <a:latin typeface="Century Gothic" panose="020B0502020202020204" pitchFamily="34" charset="0"/>
              </a:rPr>
              <a:t>Funcionalidad municipal (2020)</a:t>
            </a:r>
          </a:p>
          <a:p>
            <a:endParaRPr lang="es-ES" b="1" dirty="0" smtClean="0">
              <a:latin typeface="Century Gothic" panose="020B0502020202020204" pitchFamily="34" charset="0"/>
            </a:endParaRPr>
          </a:p>
          <a:p>
            <a:pPr marL="285750" indent="-285750">
              <a:buFont typeface="Arial" panose="020B0604020202020204" pitchFamily="34" charset="0"/>
              <a:buChar char="•"/>
            </a:pPr>
            <a:r>
              <a:rPr lang="es-ES" b="1" dirty="0" smtClean="0">
                <a:latin typeface="Century Gothic" panose="020B0502020202020204" pitchFamily="34" charset="0"/>
              </a:rPr>
              <a:t>Valoración del proyecto presentado (25 puntos)</a:t>
            </a:r>
          </a:p>
          <a:p>
            <a:pPr marL="742950" lvl="1" indent="-285750">
              <a:buFont typeface="Arial" panose="020B0604020202020204" pitchFamily="34" charset="0"/>
              <a:buChar char="•"/>
            </a:pPr>
            <a:r>
              <a:rPr lang="es-ES" b="1" dirty="0" smtClean="0">
                <a:latin typeface="Century Gothic" panose="020B0502020202020204" pitchFamily="34" charset="0"/>
              </a:rPr>
              <a:t>Calidad de la documentación presentada</a:t>
            </a:r>
          </a:p>
          <a:p>
            <a:pPr marL="742950" lvl="1" indent="-285750">
              <a:buFont typeface="Arial" panose="020B0604020202020204" pitchFamily="34" charset="0"/>
              <a:buChar char="•"/>
            </a:pPr>
            <a:r>
              <a:rPr lang="es-ES" b="1" dirty="0" smtClean="0">
                <a:latin typeface="Century Gothic" panose="020B0502020202020204" pitchFamily="34" charset="0"/>
              </a:rPr>
              <a:t>Características del proyecto en relación con la línea de ayuda</a:t>
            </a:r>
          </a:p>
          <a:p>
            <a:pPr marL="742950" lvl="1" indent="-285750">
              <a:buFont typeface="Arial" panose="020B0604020202020204" pitchFamily="34" charset="0"/>
              <a:buChar char="•"/>
            </a:pPr>
            <a:r>
              <a:rPr lang="es-ES" b="1" dirty="0" smtClean="0">
                <a:latin typeface="Century Gothic" panose="020B0502020202020204" pitchFamily="34" charset="0"/>
              </a:rPr>
              <a:t>Población relacionada con el proyecto</a:t>
            </a:r>
          </a:p>
          <a:p>
            <a:pPr marL="742950" lvl="1" indent="-285750">
              <a:buFont typeface="Arial" panose="020B0604020202020204" pitchFamily="34" charset="0"/>
              <a:buChar char="•"/>
            </a:pPr>
            <a:r>
              <a:rPr lang="es-ES" b="1" dirty="0" smtClean="0">
                <a:latin typeface="Century Gothic" panose="020B0502020202020204" pitchFamily="34" charset="0"/>
              </a:rPr>
              <a:t>Relación con el empleo femenino</a:t>
            </a:r>
          </a:p>
          <a:p>
            <a:pPr marL="742950" lvl="1" indent="-285750">
              <a:buFont typeface="Arial" panose="020B0604020202020204" pitchFamily="34" charset="0"/>
              <a:buChar char="•"/>
            </a:pPr>
            <a:r>
              <a:rPr lang="es-ES" b="1" dirty="0" smtClean="0">
                <a:latin typeface="Century Gothic" panose="020B0502020202020204" pitchFamily="34" charset="0"/>
              </a:rPr>
              <a:t>Relación con el empleo joven</a:t>
            </a:r>
          </a:p>
          <a:p>
            <a:pPr marL="742950" lvl="1" indent="-285750">
              <a:buFont typeface="Arial" panose="020B0604020202020204" pitchFamily="34" charset="0"/>
              <a:buChar char="•"/>
            </a:pPr>
            <a:r>
              <a:rPr lang="es-ES" b="1" dirty="0" smtClean="0">
                <a:latin typeface="Century Gothic" panose="020B0502020202020204" pitchFamily="34" charset="0"/>
              </a:rPr>
              <a:t>Innovación tecnológica</a:t>
            </a:r>
          </a:p>
          <a:p>
            <a:pPr marL="742950" lvl="1" indent="-285750">
              <a:buFont typeface="Arial" panose="020B0604020202020204" pitchFamily="34" charset="0"/>
              <a:buChar char="•"/>
            </a:pPr>
            <a:r>
              <a:rPr lang="es-ES" b="1" dirty="0" smtClean="0">
                <a:latin typeface="Century Gothic" panose="020B0502020202020204" pitchFamily="34" charset="0"/>
              </a:rPr>
              <a:t>Incidencia medioambiental</a:t>
            </a:r>
          </a:p>
          <a:p>
            <a:pPr marL="742950" lvl="1" indent="-285750">
              <a:buFont typeface="Arial" panose="020B0604020202020204" pitchFamily="34" charset="0"/>
              <a:buChar char="•"/>
            </a:pPr>
            <a:endParaRPr lang="es-ES" b="1" dirty="0">
              <a:latin typeface="Century Gothic" panose="020B0502020202020204" pitchFamily="34" charset="0"/>
            </a:endParaRPr>
          </a:p>
          <a:p>
            <a:pPr marL="285750" indent="-285750">
              <a:buFont typeface="Arial" panose="020B0604020202020204" pitchFamily="34" charset="0"/>
              <a:buChar char="•"/>
            </a:pPr>
            <a:r>
              <a:rPr lang="es-ES" b="1" dirty="0" smtClean="0">
                <a:latin typeface="Century Gothic" panose="020B0502020202020204" pitchFamily="34" charset="0"/>
              </a:rPr>
              <a:t>Número de proyectos presentados (2 puntos)</a:t>
            </a:r>
          </a:p>
          <a:p>
            <a:pPr marL="285750" indent="-285750">
              <a:buFont typeface="Arial" panose="020B0604020202020204" pitchFamily="34" charset="0"/>
              <a:buChar char="•"/>
            </a:pPr>
            <a:endParaRPr lang="es-ES" b="1" dirty="0">
              <a:latin typeface="Century Gothic" panose="020B0502020202020204" pitchFamily="34" charset="0"/>
            </a:endParaRPr>
          </a:p>
          <a:p>
            <a:pPr marL="742950" lvl="1" indent="-285750">
              <a:buFont typeface="Arial" panose="020B0604020202020204" pitchFamily="34" charset="0"/>
              <a:buChar char="•"/>
            </a:pPr>
            <a:r>
              <a:rPr lang="es-ES" b="1" dirty="0" smtClean="0">
                <a:latin typeface="Century Gothic" panose="020B0502020202020204" pitchFamily="34" charset="0"/>
              </a:rPr>
              <a:t>Máximo 3 proyectos</a:t>
            </a:r>
          </a:p>
        </p:txBody>
      </p:sp>
      <p:sp>
        <p:nvSpPr>
          <p:cNvPr id="9" name="6 Rectángulo"/>
          <p:cNvSpPr/>
          <p:nvPr/>
        </p:nvSpPr>
        <p:spPr>
          <a:xfrm>
            <a:off x="0" y="117212"/>
            <a:ext cx="9144000" cy="230832"/>
          </a:xfrm>
          <a:prstGeom prst="rect">
            <a:avLst/>
          </a:prstGeom>
          <a:solidFill>
            <a:srgbClr val="FFC000">
              <a:alpha val="20000"/>
            </a:srgbClr>
          </a:solidFill>
        </p:spPr>
        <p:txBody>
          <a:bodyPr wrap="square">
            <a:spAutoFit/>
          </a:bodyPr>
          <a:lstStyle/>
          <a:p>
            <a:pPr algn="ctr"/>
            <a:r>
              <a:rPr lang="es-ES" sz="900" b="1" dirty="0" smtClean="0">
                <a:latin typeface="Helvetica" panose="020B0504020202030204" pitchFamily="34" charset="0"/>
              </a:rPr>
              <a:t>CONVOCATORIA DE SUBVENCIONES 2020 CON CARGO AL FONDO DE COHESIÓN TERRITORIAL / EMPRESAS</a:t>
            </a:r>
            <a:endParaRPr lang="es-ES" sz="900" dirty="0">
              <a:latin typeface="Helvetica" panose="020B0504020202030204" pitchFamily="34" charset="0"/>
            </a:endParaRPr>
          </a:p>
        </p:txBody>
      </p:sp>
    </p:spTree>
    <p:extLst>
      <p:ext uri="{BB962C8B-B14F-4D97-AF65-F5344CB8AC3E}">
        <p14:creationId xmlns:p14="http://schemas.microsoft.com/office/powerpoint/2010/main" val="30927411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173982" y="718491"/>
            <a:ext cx="8574482" cy="338554"/>
          </a:xfrm>
          <a:prstGeom prst="rect">
            <a:avLst/>
          </a:prstGeom>
        </p:spPr>
        <p:txBody>
          <a:bodyPr wrap="square">
            <a:spAutoFit/>
          </a:bodyPr>
          <a:lstStyle/>
          <a:p>
            <a:pPr algn="just"/>
            <a:r>
              <a:rPr lang="es-ES" sz="1600" b="1" dirty="0">
                <a:latin typeface="Century Gothic" panose="020B0502020202020204" pitchFamily="34" charset="0"/>
                <a:cs typeface="Helvetica" panose="020B0604020202020204" pitchFamily="34" charset="0"/>
              </a:rPr>
              <a:t>2. CONVOCATORIA AÑO 2020</a:t>
            </a:r>
          </a:p>
        </p:txBody>
      </p:sp>
      <p:sp>
        <p:nvSpPr>
          <p:cNvPr id="7" name="6 Rectángulo"/>
          <p:cNvSpPr/>
          <p:nvPr/>
        </p:nvSpPr>
        <p:spPr>
          <a:xfrm>
            <a:off x="0" y="117212"/>
            <a:ext cx="9144000" cy="230832"/>
          </a:xfrm>
          <a:prstGeom prst="rect">
            <a:avLst/>
          </a:prstGeom>
          <a:solidFill>
            <a:srgbClr val="FFC000">
              <a:alpha val="20000"/>
            </a:srgbClr>
          </a:solidFill>
        </p:spPr>
        <p:txBody>
          <a:bodyPr wrap="square">
            <a:spAutoFit/>
          </a:bodyPr>
          <a:lstStyle/>
          <a:p>
            <a:pPr algn="ctr"/>
            <a:r>
              <a:rPr lang="es-ES" sz="900" b="1" dirty="0">
                <a:latin typeface="Helvetica" panose="020B0504020202030204" pitchFamily="34" charset="0"/>
              </a:rPr>
              <a:t>OBSERVATORIO ARAGONÉS DE DINAMIZACIÓN DEMOGRÁFICA Y POBLACIONAL			</a:t>
            </a:r>
            <a:r>
              <a:rPr lang="es-ES" sz="900" dirty="0">
                <a:latin typeface="Helvetica" panose="020B0504020202030204" pitchFamily="34" charset="0"/>
              </a:rPr>
              <a:t>Zaragoza, 22 de enero de 2020 / 4ª Sesión</a:t>
            </a: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48464" y="6489792"/>
            <a:ext cx="299095" cy="251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CuadroTexto 9">
            <a:extLst>
              <a:ext uri="{FF2B5EF4-FFF2-40B4-BE49-F238E27FC236}">
                <a16:creationId xmlns:a16="http://schemas.microsoft.com/office/drawing/2014/main" id="{423FC9DA-D1F2-4A78-8921-CF2F13F74BAA}"/>
              </a:ext>
            </a:extLst>
          </p:cNvPr>
          <p:cNvSpPr txBox="1"/>
          <p:nvPr/>
        </p:nvSpPr>
        <p:spPr>
          <a:xfrm>
            <a:off x="399165" y="1047492"/>
            <a:ext cx="8352928" cy="369332"/>
          </a:xfrm>
          <a:prstGeom prst="rect">
            <a:avLst/>
          </a:prstGeom>
          <a:noFill/>
        </p:spPr>
        <p:txBody>
          <a:bodyPr wrap="square" rtlCol="0">
            <a:spAutoFit/>
          </a:bodyPr>
          <a:lstStyle/>
          <a:p>
            <a:r>
              <a:rPr lang="es-ES" b="1" dirty="0" smtClean="0">
                <a:solidFill>
                  <a:srgbClr val="FF0000"/>
                </a:solidFill>
                <a:latin typeface="Century Gothic" panose="020B0502020202020204" pitchFamily="34" charset="0"/>
              </a:rPr>
              <a:t>Criterios de adjudicación:  </a:t>
            </a:r>
            <a:r>
              <a:rPr lang="es-ES" b="1" dirty="0" smtClean="0">
                <a:latin typeface="Century Gothic" panose="020B0502020202020204" pitchFamily="34" charset="0"/>
              </a:rPr>
              <a:t>Índice Sintético de Desarrollo Territorial (ISDT)</a:t>
            </a:r>
          </a:p>
        </p:txBody>
      </p:sp>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301" y="1556792"/>
            <a:ext cx="6705600" cy="1343025"/>
          </a:xfrm>
          <a:prstGeom prst="rect">
            <a:avLst/>
          </a:prstGeom>
          <a:noFill/>
          <a:ln w="9525">
            <a:solidFill>
              <a:schemeClr val="tx1"/>
            </a:solidFill>
            <a:miter lim="800000"/>
            <a:headEnd/>
            <a:tailEnd/>
          </a:ln>
          <a:effectLst>
            <a:outerShdw blurRad="50800" dist="1524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3" name="Imagen 2"/>
          <p:cNvPicPr>
            <a:picLocks noChangeAspect="1"/>
          </p:cNvPicPr>
          <p:nvPr/>
        </p:nvPicPr>
        <p:blipFill>
          <a:blip r:embed="rId4"/>
          <a:stretch>
            <a:fillRect/>
          </a:stretch>
        </p:blipFill>
        <p:spPr>
          <a:xfrm>
            <a:off x="1041748" y="3212976"/>
            <a:ext cx="6706153" cy="1839989"/>
          </a:xfrm>
          <a:prstGeom prst="rect">
            <a:avLst/>
          </a:prstGeom>
          <a:noFill/>
          <a:ln w="9525">
            <a:solidFill>
              <a:schemeClr val="tx1"/>
            </a:solidFill>
            <a:miter lim="800000"/>
            <a:headEnd/>
            <a:tailEnd/>
          </a:ln>
          <a:effectLst>
            <a:outerShdw blurRad="50800" dist="152400" dir="2700000" algn="tl" rotWithShape="0">
              <a:prstClr val="black">
                <a:alpha val="40000"/>
              </a:prstClr>
            </a:outerShdw>
          </a:effectLst>
        </p:spPr>
      </p:pic>
    </p:spTree>
    <p:extLst>
      <p:ext uri="{BB962C8B-B14F-4D97-AF65-F5344CB8AC3E}">
        <p14:creationId xmlns:p14="http://schemas.microsoft.com/office/powerpoint/2010/main" val="32828962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173982" y="718491"/>
            <a:ext cx="8574482" cy="338554"/>
          </a:xfrm>
          <a:prstGeom prst="rect">
            <a:avLst/>
          </a:prstGeom>
        </p:spPr>
        <p:txBody>
          <a:bodyPr wrap="square">
            <a:spAutoFit/>
          </a:bodyPr>
          <a:lstStyle/>
          <a:p>
            <a:pPr algn="just"/>
            <a:r>
              <a:rPr lang="es-ES" sz="1600" b="1" dirty="0">
                <a:latin typeface="Century Gothic" panose="020B0502020202020204" pitchFamily="34" charset="0"/>
                <a:cs typeface="Helvetica" panose="020B0604020202020204" pitchFamily="34" charset="0"/>
              </a:rPr>
              <a:t>2. CONVOCATORIA AÑO 2020</a:t>
            </a:r>
          </a:p>
        </p:txBody>
      </p:sp>
      <p:sp>
        <p:nvSpPr>
          <p:cNvPr id="7" name="6 Rectángulo"/>
          <p:cNvSpPr/>
          <p:nvPr/>
        </p:nvSpPr>
        <p:spPr>
          <a:xfrm>
            <a:off x="0" y="117212"/>
            <a:ext cx="9144000" cy="230832"/>
          </a:xfrm>
          <a:prstGeom prst="rect">
            <a:avLst/>
          </a:prstGeom>
          <a:solidFill>
            <a:srgbClr val="FFC000">
              <a:alpha val="20000"/>
            </a:srgbClr>
          </a:solidFill>
        </p:spPr>
        <p:txBody>
          <a:bodyPr wrap="square">
            <a:spAutoFit/>
          </a:bodyPr>
          <a:lstStyle/>
          <a:p>
            <a:pPr algn="ctr"/>
            <a:r>
              <a:rPr lang="es-ES" sz="900" b="1" dirty="0">
                <a:latin typeface="Helvetica" panose="020B0504020202030204" pitchFamily="34" charset="0"/>
              </a:rPr>
              <a:t>OBSERVATORIO ARAGONÉS DE DINAMIZACIÓN DEMOGRÁFICA Y POBLACIONAL			</a:t>
            </a:r>
            <a:r>
              <a:rPr lang="es-ES" sz="900" dirty="0">
                <a:latin typeface="Helvetica" panose="020B0504020202030204" pitchFamily="34" charset="0"/>
              </a:rPr>
              <a:t>Zaragoza, 22 de enero de 2020 / 4ª Sesión</a:t>
            </a: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48464" y="6489792"/>
            <a:ext cx="299095" cy="251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CuadroTexto 9">
            <a:extLst>
              <a:ext uri="{FF2B5EF4-FFF2-40B4-BE49-F238E27FC236}">
                <a16:creationId xmlns:a16="http://schemas.microsoft.com/office/drawing/2014/main" id="{423FC9DA-D1F2-4A78-8921-CF2F13F74BAA}"/>
              </a:ext>
            </a:extLst>
          </p:cNvPr>
          <p:cNvSpPr txBox="1"/>
          <p:nvPr/>
        </p:nvSpPr>
        <p:spPr>
          <a:xfrm>
            <a:off x="399165" y="1047492"/>
            <a:ext cx="8352928" cy="369332"/>
          </a:xfrm>
          <a:prstGeom prst="rect">
            <a:avLst/>
          </a:prstGeom>
          <a:noFill/>
        </p:spPr>
        <p:txBody>
          <a:bodyPr wrap="square" rtlCol="0">
            <a:spAutoFit/>
          </a:bodyPr>
          <a:lstStyle/>
          <a:p>
            <a:r>
              <a:rPr lang="es-ES" b="1" dirty="0" smtClean="0">
                <a:solidFill>
                  <a:srgbClr val="FF0000"/>
                </a:solidFill>
                <a:latin typeface="Century Gothic" panose="020B0502020202020204" pitchFamily="34" charset="0"/>
              </a:rPr>
              <a:t>Criterios de adjudicación:  </a:t>
            </a:r>
            <a:r>
              <a:rPr lang="es-ES" b="1" dirty="0" smtClean="0">
                <a:latin typeface="Century Gothic" panose="020B0502020202020204" pitchFamily="34" charset="0"/>
              </a:rPr>
              <a:t>Índice Sintético de Desarrollo Territorial (ISDT)</a:t>
            </a:r>
          </a:p>
        </p:txBody>
      </p:sp>
      <p:sp>
        <p:nvSpPr>
          <p:cNvPr id="2" name="1 CuadroTexto"/>
          <p:cNvSpPr txBox="1"/>
          <p:nvPr/>
        </p:nvSpPr>
        <p:spPr>
          <a:xfrm>
            <a:off x="428775" y="1958731"/>
            <a:ext cx="8064896" cy="3323987"/>
          </a:xfrm>
          <a:prstGeom prst="rect">
            <a:avLst/>
          </a:prstGeom>
          <a:noFill/>
        </p:spPr>
        <p:txBody>
          <a:bodyPr wrap="square" rtlCol="0">
            <a:spAutoFit/>
          </a:bodyPr>
          <a:lstStyle/>
          <a:p>
            <a:pPr marL="285750" indent="-285750" algn="just">
              <a:buFont typeface="Arial" panose="020B0604020202020204" pitchFamily="34" charset="0"/>
              <a:buChar char="•"/>
            </a:pPr>
            <a:r>
              <a:rPr lang="es-ES" sz="1600" b="1" dirty="0" smtClean="0">
                <a:latin typeface="Century Gothic" panose="020B0502020202020204" pitchFamily="34" charset="0"/>
              </a:rPr>
              <a:t>Expresa el desarrollo territorial de cada </a:t>
            </a:r>
            <a:r>
              <a:rPr lang="es-ES" sz="1600" b="1" dirty="0" smtClean="0">
                <a:solidFill>
                  <a:srgbClr val="FF0000"/>
                </a:solidFill>
                <a:latin typeface="Century Gothic" panose="020B0502020202020204" pitchFamily="34" charset="0"/>
              </a:rPr>
              <a:t>municipio</a:t>
            </a:r>
            <a:r>
              <a:rPr lang="es-ES" sz="1600" b="1" dirty="0" smtClean="0">
                <a:latin typeface="Century Gothic" panose="020B0502020202020204" pitchFamily="34" charset="0"/>
              </a:rPr>
              <a:t> de Aragón</a:t>
            </a:r>
          </a:p>
          <a:p>
            <a:pPr marL="285750" indent="-285750" algn="just">
              <a:buFont typeface="Arial" panose="020B0604020202020204" pitchFamily="34" charset="0"/>
              <a:buChar char="•"/>
            </a:pPr>
            <a:r>
              <a:rPr lang="es-ES" sz="1600" b="1" dirty="0" smtClean="0">
                <a:latin typeface="Century Gothic" panose="020B0502020202020204" pitchFamily="34" charset="0"/>
              </a:rPr>
              <a:t>Se define también para el </a:t>
            </a:r>
            <a:r>
              <a:rPr lang="es-ES" sz="1600" b="1" dirty="0" smtClean="0">
                <a:solidFill>
                  <a:srgbClr val="FF0000"/>
                </a:solidFill>
                <a:latin typeface="Century Gothic" panose="020B0502020202020204" pitchFamily="34" charset="0"/>
              </a:rPr>
              <a:t>ámbito comarcal </a:t>
            </a:r>
            <a:r>
              <a:rPr lang="es-ES" sz="1600" b="1" dirty="0" smtClean="0">
                <a:latin typeface="Century Gothic" panose="020B0502020202020204" pitchFamily="34" charset="0"/>
              </a:rPr>
              <a:t>y un índice auxiliar a nivel de </a:t>
            </a:r>
            <a:r>
              <a:rPr lang="es-ES" sz="1600" b="1" dirty="0" smtClean="0">
                <a:solidFill>
                  <a:srgbClr val="FF0000"/>
                </a:solidFill>
                <a:latin typeface="Century Gothic" panose="020B0502020202020204" pitchFamily="34" charset="0"/>
              </a:rPr>
              <a:t>asentamiento de población </a:t>
            </a:r>
          </a:p>
          <a:p>
            <a:pPr marL="285750" indent="-285750" algn="just">
              <a:buFont typeface="Arial" panose="020B0604020202020204" pitchFamily="34" charset="0"/>
              <a:buChar char="•"/>
            </a:pPr>
            <a:r>
              <a:rPr lang="es-ES" sz="1600" b="1" dirty="0" smtClean="0">
                <a:latin typeface="Century Gothic" panose="020B0502020202020204" pitchFamily="34" charset="0"/>
              </a:rPr>
              <a:t>Su valor oscila entre 98,321 y 112,480 (valor medio 100)</a:t>
            </a:r>
          </a:p>
          <a:p>
            <a:pPr marL="285750" indent="-285750" algn="just">
              <a:buFont typeface="Arial" panose="020B0604020202020204" pitchFamily="34" charset="0"/>
              <a:buChar char="•"/>
            </a:pPr>
            <a:r>
              <a:rPr lang="es-ES" sz="1600" b="1" dirty="0" smtClean="0">
                <a:latin typeface="Century Gothic" panose="020B0502020202020204" pitchFamily="34" charset="0"/>
              </a:rPr>
              <a:t>Se construye a partir de </a:t>
            </a:r>
            <a:r>
              <a:rPr lang="es-ES" sz="1600" b="1" dirty="0" smtClean="0">
                <a:solidFill>
                  <a:srgbClr val="FF0000"/>
                </a:solidFill>
                <a:latin typeface="Century Gothic" panose="020B0502020202020204" pitchFamily="34" charset="0"/>
              </a:rPr>
              <a:t>100 variables </a:t>
            </a:r>
            <a:r>
              <a:rPr lang="es-ES" sz="1600" b="1" dirty="0" smtClean="0">
                <a:latin typeface="Century Gothic" panose="020B0502020202020204" pitchFamily="34" charset="0"/>
              </a:rPr>
              <a:t>que explican el desarrollo de cada uno de los factores territoriales que inciden en la calidad de vida de las personas</a:t>
            </a:r>
          </a:p>
          <a:p>
            <a:pPr algn="just"/>
            <a:endParaRPr lang="es-ES" sz="1600" b="1" dirty="0" smtClean="0">
              <a:latin typeface="Century Gothic" panose="020B0502020202020204" pitchFamily="34" charset="0"/>
            </a:endParaRPr>
          </a:p>
          <a:p>
            <a:pPr marL="742950" lvl="1" indent="-285750" algn="just">
              <a:buFont typeface="Arial" panose="020B0604020202020204" pitchFamily="34" charset="0"/>
              <a:buChar char="•"/>
            </a:pPr>
            <a:r>
              <a:rPr lang="es-ES" sz="1600" b="1" dirty="0" smtClean="0">
                <a:solidFill>
                  <a:srgbClr val="FF0000"/>
                </a:solidFill>
                <a:latin typeface="Century Gothic" panose="020B0502020202020204" pitchFamily="34" charset="0"/>
              </a:rPr>
              <a:t>Actividad económica</a:t>
            </a:r>
          </a:p>
          <a:p>
            <a:pPr marL="742950" lvl="1" indent="-285750" algn="just">
              <a:buFont typeface="Arial" panose="020B0604020202020204" pitchFamily="34" charset="0"/>
              <a:buChar char="•"/>
            </a:pPr>
            <a:r>
              <a:rPr lang="es-ES" sz="1600" b="1" dirty="0" smtClean="0">
                <a:solidFill>
                  <a:srgbClr val="FF0000"/>
                </a:solidFill>
                <a:latin typeface="Century Gothic" panose="020B0502020202020204" pitchFamily="34" charset="0"/>
              </a:rPr>
              <a:t>Alojamiento</a:t>
            </a:r>
          </a:p>
          <a:p>
            <a:pPr marL="742950" lvl="1" indent="-285750" algn="just">
              <a:buFont typeface="Arial" panose="020B0604020202020204" pitchFamily="34" charset="0"/>
              <a:buChar char="•"/>
            </a:pPr>
            <a:r>
              <a:rPr lang="es-ES" sz="1600" b="1" dirty="0" smtClean="0">
                <a:solidFill>
                  <a:srgbClr val="FF0000"/>
                </a:solidFill>
                <a:latin typeface="Century Gothic" panose="020B0502020202020204" pitchFamily="34" charset="0"/>
              </a:rPr>
              <a:t>Equipamientos y servicios</a:t>
            </a:r>
          </a:p>
          <a:p>
            <a:pPr marL="742950" lvl="1" indent="-285750" algn="just">
              <a:buFont typeface="Arial" panose="020B0604020202020204" pitchFamily="34" charset="0"/>
              <a:buChar char="•"/>
            </a:pPr>
            <a:r>
              <a:rPr lang="es-ES" sz="1600" b="1" dirty="0" smtClean="0">
                <a:solidFill>
                  <a:srgbClr val="FF0000"/>
                </a:solidFill>
                <a:latin typeface="Century Gothic" panose="020B0502020202020204" pitchFamily="34" charset="0"/>
              </a:rPr>
              <a:t>Movilidad</a:t>
            </a:r>
          </a:p>
          <a:p>
            <a:pPr marL="742950" lvl="1" indent="-285750" algn="just">
              <a:buFont typeface="Arial" panose="020B0604020202020204" pitchFamily="34" charset="0"/>
              <a:buChar char="•"/>
            </a:pPr>
            <a:r>
              <a:rPr lang="es-ES" sz="1600" b="1" dirty="0" smtClean="0">
                <a:solidFill>
                  <a:srgbClr val="FF0000"/>
                </a:solidFill>
                <a:latin typeface="Century Gothic" panose="020B0502020202020204" pitchFamily="34" charset="0"/>
              </a:rPr>
              <a:t>Escenario vital y patrimonio territorial</a:t>
            </a:r>
            <a:r>
              <a:rPr lang="es-ES" dirty="0">
                <a:solidFill>
                  <a:srgbClr val="FF0000"/>
                </a:solidFill>
              </a:rPr>
              <a:t>	</a:t>
            </a:r>
          </a:p>
        </p:txBody>
      </p:sp>
    </p:spTree>
    <p:extLst>
      <p:ext uri="{BB962C8B-B14F-4D97-AF65-F5344CB8AC3E}">
        <p14:creationId xmlns:p14="http://schemas.microsoft.com/office/powerpoint/2010/main" val="12362026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48464" y="6489792"/>
            <a:ext cx="299095" cy="251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5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8877" y="744777"/>
            <a:ext cx="3903123" cy="5517232"/>
          </a:xfrm>
          <a:prstGeom prst="rect">
            <a:avLst/>
          </a:prstGeom>
        </p:spPr>
      </p:pic>
      <p:pic>
        <p:nvPicPr>
          <p:cNvPr id="10" name="9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85237" y="735401"/>
            <a:ext cx="3909756" cy="5526608"/>
          </a:xfrm>
          <a:prstGeom prst="rect">
            <a:avLst/>
          </a:prstGeom>
        </p:spPr>
      </p:pic>
      <p:sp>
        <p:nvSpPr>
          <p:cNvPr id="9" name="6 Rectángulo"/>
          <p:cNvSpPr/>
          <p:nvPr/>
        </p:nvSpPr>
        <p:spPr>
          <a:xfrm>
            <a:off x="0" y="117212"/>
            <a:ext cx="9144000" cy="230832"/>
          </a:xfrm>
          <a:prstGeom prst="rect">
            <a:avLst/>
          </a:prstGeom>
          <a:solidFill>
            <a:srgbClr val="FFC000">
              <a:alpha val="20000"/>
            </a:srgbClr>
          </a:solidFill>
        </p:spPr>
        <p:txBody>
          <a:bodyPr wrap="square">
            <a:spAutoFit/>
          </a:bodyPr>
          <a:lstStyle/>
          <a:p>
            <a:pPr algn="ctr"/>
            <a:r>
              <a:rPr lang="es-ES" sz="900" b="1" dirty="0" smtClean="0">
                <a:latin typeface="Helvetica" panose="020B0504020202030204" pitchFamily="34" charset="0"/>
              </a:rPr>
              <a:t>CONVOCATORIA DE SUBVENCIONES 2020 CON CARGO AL FONDO DE COHESIÓN TERRITORIAL / EMPRESAS</a:t>
            </a:r>
            <a:endParaRPr lang="es-ES" sz="900" dirty="0">
              <a:latin typeface="Helvetica" panose="020B0504020202030204" pitchFamily="34" charset="0"/>
            </a:endParaRPr>
          </a:p>
        </p:txBody>
      </p:sp>
    </p:spTree>
    <p:extLst>
      <p:ext uri="{BB962C8B-B14F-4D97-AF65-F5344CB8AC3E}">
        <p14:creationId xmlns:p14="http://schemas.microsoft.com/office/powerpoint/2010/main" val="42139559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48464" y="6489792"/>
            <a:ext cx="299095" cy="251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1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9992" y="744777"/>
            <a:ext cx="3954065" cy="5589240"/>
          </a:xfrm>
          <a:prstGeom prst="rect">
            <a:avLst/>
          </a:prstGeom>
        </p:spPr>
      </p:pic>
      <p:pic>
        <p:nvPicPr>
          <p:cNvPr id="3" name="2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278" y="744777"/>
            <a:ext cx="3954066" cy="5589240"/>
          </a:xfrm>
          <a:prstGeom prst="rect">
            <a:avLst/>
          </a:prstGeom>
        </p:spPr>
      </p:pic>
      <p:sp>
        <p:nvSpPr>
          <p:cNvPr id="9" name="6 Rectángulo"/>
          <p:cNvSpPr/>
          <p:nvPr/>
        </p:nvSpPr>
        <p:spPr>
          <a:xfrm>
            <a:off x="0" y="117212"/>
            <a:ext cx="9144000" cy="230832"/>
          </a:xfrm>
          <a:prstGeom prst="rect">
            <a:avLst/>
          </a:prstGeom>
          <a:solidFill>
            <a:srgbClr val="FFC000">
              <a:alpha val="20000"/>
            </a:srgbClr>
          </a:solidFill>
        </p:spPr>
        <p:txBody>
          <a:bodyPr wrap="square">
            <a:spAutoFit/>
          </a:bodyPr>
          <a:lstStyle/>
          <a:p>
            <a:pPr algn="ctr"/>
            <a:r>
              <a:rPr lang="es-ES" sz="900" b="1" dirty="0" smtClean="0">
                <a:latin typeface="Helvetica" panose="020B0504020202030204" pitchFamily="34" charset="0"/>
              </a:rPr>
              <a:t>CONVOCATORIA DE SUBVENCIONES 2020 CON CARGO AL FONDO DE COHESIÓN TERRITORIAL / EMPRESAS</a:t>
            </a:r>
            <a:endParaRPr lang="es-ES" sz="900" dirty="0">
              <a:latin typeface="Helvetica" panose="020B0504020202030204" pitchFamily="34" charset="0"/>
            </a:endParaRPr>
          </a:p>
        </p:txBody>
      </p:sp>
    </p:spTree>
    <p:extLst>
      <p:ext uri="{BB962C8B-B14F-4D97-AF65-F5344CB8AC3E}">
        <p14:creationId xmlns:p14="http://schemas.microsoft.com/office/powerpoint/2010/main" val="41009649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173982" y="718491"/>
            <a:ext cx="8574482" cy="338554"/>
          </a:xfrm>
          <a:prstGeom prst="rect">
            <a:avLst/>
          </a:prstGeom>
        </p:spPr>
        <p:txBody>
          <a:bodyPr wrap="square">
            <a:spAutoFit/>
          </a:bodyPr>
          <a:lstStyle/>
          <a:p>
            <a:pPr algn="just"/>
            <a:r>
              <a:rPr lang="es-ES" sz="1600" b="1" dirty="0">
                <a:latin typeface="Century Gothic" panose="020B0502020202020204" pitchFamily="34" charset="0"/>
                <a:cs typeface="Helvetica" panose="020B0604020202020204" pitchFamily="34" charset="0"/>
              </a:rPr>
              <a:t>2. CONVOCATORIA AÑO 2020</a:t>
            </a: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48464" y="6489792"/>
            <a:ext cx="299095" cy="251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CuadroTexto 9">
            <a:extLst>
              <a:ext uri="{FF2B5EF4-FFF2-40B4-BE49-F238E27FC236}">
                <a16:creationId xmlns:a16="http://schemas.microsoft.com/office/drawing/2014/main" id="{423FC9DA-D1F2-4A78-8921-CF2F13F74BAA}"/>
              </a:ext>
            </a:extLst>
          </p:cNvPr>
          <p:cNvSpPr txBox="1"/>
          <p:nvPr/>
        </p:nvSpPr>
        <p:spPr>
          <a:xfrm>
            <a:off x="399165" y="1047492"/>
            <a:ext cx="8352928" cy="369332"/>
          </a:xfrm>
          <a:prstGeom prst="rect">
            <a:avLst/>
          </a:prstGeom>
          <a:noFill/>
        </p:spPr>
        <p:txBody>
          <a:bodyPr wrap="square" rtlCol="0">
            <a:spAutoFit/>
          </a:bodyPr>
          <a:lstStyle/>
          <a:p>
            <a:r>
              <a:rPr lang="es-ES" b="1" dirty="0" smtClean="0">
                <a:solidFill>
                  <a:srgbClr val="FF0000"/>
                </a:solidFill>
                <a:latin typeface="Century Gothic" panose="020B0502020202020204" pitchFamily="34" charset="0"/>
              </a:rPr>
              <a:t>Criterios de adjudicación:  </a:t>
            </a:r>
            <a:r>
              <a:rPr lang="es-ES" b="1" dirty="0" smtClean="0">
                <a:latin typeface="Century Gothic" panose="020B0502020202020204" pitchFamily="34" charset="0"/>
              </a:rPr>
              <a:t>Índice Sintético de Desarrollo Territorial (ISDT)</a:t>
            </a:r>
          </a:p>
        </p:txBody>
      </p:sp>
      <p:sp>
        <p:nvSpPr>
          <p:cNvPr id="2" name="1 CuadroTexto"/>
          <p:cNvSpPr txBox="1"/>
          <p:nvPr/>
        </p:nvSpPr>
        <p:spPr>
          <a:xfrm>
            <a:off x="1364879" y="1700808"/>
            <a:ext cx="6192688" cy="3539430"/>
          </a:xfrm>
          <a:prstGeom prst="rect">
            <a:avLst/>
          </a:prstGeom>
          <a:noFill/>
        </p:spPr>
        <p:txBody>
          <a:bodyPr wrap="square" rtlCol="0">
            <a:spAutoFit/>
          </a:bodyPr>
          <a:lstStyle/>
          <a:p>
            <a:pPr marL="285750" indent="-285750" algn="just">
              <a:buFont typeface="Arial" panose="020B0604020202020204" pitchFamily="34" charset="0"/>
              <a:buChar char="•"/>
            </a:pPr>
            <a:r>
              <a:rPr lang="es-ES" sz="1600" b="1" dirty="0" smtClean="0">
                <a:latin typeface="Century Gothic" panose="020B0502020202020204" pitchFamily="34" charset="0"/>
              </a:rPr>
              <a:t>Utilizado en la convocatoria de subvenciones con cargo al Fondo de Cohesión Territorial (FCT) de 2018 para entidades locales.</a:t>
            </a:r>
          </a:p>
          <a:p>
            <a:pPr marL="285750" indent="-285750" algn="just">
              <a:buFont typeface="Arial" panose="020B0604020202020204" pitchFamily="34" charset="0"/>
              <a:buChar char="•"/>
            </a:pPr>
            <a:r>
              <a:rPr lang="es-ES" sz="1600" b="1" dirty="0" smtClean="0">
                <a:latin typeface="Century Gothic" panose="020B0502020202020204" pitchFamily="34" charset="0"/>
              </a:rPr>
              <a:t>Utilizado por la Diputación Provincial de Zaragoza (BOP de 24/12/2019) en su “Plan </a:t>
            </a:r>
            <a:r>
              <a:rPr lang="es-ES" sz="1600" b="1" dirty="0">
                <a:latin typeface="Century Gothic" panose="020B0502020202020204" pitchFamily="34" charset="0"/>
              </a:rPr>
              <a:t>de concertación de lucha contra la despoblación para el ejercicio </a:t>
            </a:r>
            <a:r>
              <a:rPr lang="es-ES" sz="1600" b="1" dirty="0" smtClean="0">
                <a:latin typeface="Century Gothic" panose="020B0502020202020204" pitchFamily="34" charset="0"/>
              </a:rPr>
              <a:t>2019”.</a:t>
            </a:r>
          </a:p>
          <a:p>
            <a:pPr algn="just"/>
            <a:endParaRPr lang="es-ES" sz="1600" b="1" dirty="0" smtClean="0">
              <a:latin typeface="Century Gothic" panose="020B0502020202020204" pitchFamily="34" charset="0"/>
            </a:endParaRPr>
          </a:p>
          <a:p>
            <a:pPr marL="285750" indent="-285750" algn="just">
              <a:buFont typeface="Arial" panose="020B0604020202020204" pitchFamily="34" charset="0"/>
              <a:buChar char="•"/>
            </a:pPr>
            <a:r>
              <a:rPr lang="es-ES" sz="1600" b="1" dirty="0" smtClean="0">
                <a:latin typeface="Century Gothic" panose="020B0502020202020204" pitchFamily="34" charset="0"/>
              </a:rPr>
              <a:t>Proyectos ubicados en municipios o asentamientos en los con </a:t>
            </a:r>
            <a:r>
              <a:rPr lang="es-ES" sz="1600" b="1" dirty="0" smtClean="0">
                <a:solidFill>
                  <a:srgbClr val="FF0000"/>
                </a:solidFill>
                <a:latin typeface="Century Gothic" panose="020B0502020202020204" pitchFamily="34" charset="0"/>
              </a:rPr>
              <a:t>ISDT &lt;= 99 se valoran con 10 puntos</a:t>
            </a:r>
          </a:p>
          <a:p>
            <a:pPr marL="285750" indent="-285750" algn="just">
              <a:buFont typeface="Arial" panose="020B0604020202020204" pitchFamily="34" charset="0"/>
              <a:buChar char="•"/>
            </a:pPr>
            <a:r>
              <a:rPr lang="es-ES" sz="1600" b="1" dirty="0" smtClean="0">
                <a:latin typeface="Century Gothic" panose="020B0502020202020204" pitchFamily="34" charset="0"/>
              </a:rPr>
              <a:t>Proyectos ubicados en municipios o asentamientos en los asentamientos con </a:t>
            </a:r>
            <a:r>
              <a:rPr lang="es-ES" sz="1600" b="1" dirty="0" smtClean="0">
                <a:solidFill>
                  <a:srgbClr val="FF0000"/>
                </a:solidFill>
                <a:latin typeface="Century Gothic" panose="020B0502020202020204" pitchFamily="34" charset="0"/>
              </a:rPr>
              <a:t>ISDT &gt;= 101 se valoran con 0 puntos</a:t>
            </a:r>
          </a:p>
          <a:p>
            <a:pPr marL="285750" indent="-285750" algn="just">
              <a:buFont typeface="Arial" panose="020B0604020202020204" pitchFamily="34" charset="0"/>
              <a:buChar char="•"/>
            </a:pPr>
            <a:r>
              <a:rPr lang="es-ES" sz="1600" b="1" dirty="0" smtClean="0">
                <a:latin typeface="Century Gothic" panose="020B0502020202020204" pitchFamily="34" charset="0"/>
              </a:rPr>
              <a:t>Proyectos </a:t>
            </a:r>
            <a:r>
              <a:rPr lang="es-ES" sz="1600" b="1" dirty="0">
                <a:latin typeface="Century Gothic" panose="020B0502020202020204" pitchFamily="34" charset="0"/>
              </a:rPr>
              <a:t>ubicados en municipios o asentamientos en los asentamientos con </a:t>
            </a:r>
            <a:r>
              <a:rPr lang="es-ES" sz="1600" b="1" dirty="0">
                <a:solidFill>
                  <a:srgbClr val="FF0000"/>
                </a:solidFill>
                <a:latin typeface="Century Gothic" panose="020B0502020202020204" pitchFamily="34" charset="0"/>
              </a:rPr>
              <a:t>ISDT </a:t>
            </a:r>
            <a:r>
              <a:rPr lang="es-ES" sz="1600" b="1" dirty="0" smtClean="0">
                <a:solidFill>
                  <a:srgbClr val="FF0000"/>
                </a:solidFill>
                <a:latin typeface="Century Gothic" panose="020B0502020202020204" pitchFamily="34" charset="0"/>
              </a:rPr>
              <a:t>&gt; 99 y &lt; </a:t>
            </a:r>
            <a:r>
              <a:rPr lang="es-ES" sz="1600" b="1" dirty="0">
                <a:solidFill>
                  <a:srgbClr val="FF0000"/>
                </a:solidFill>
                <a:latin typeface="Century Gothic" panose="020B0502020202020204" pitchFamily="34" charset="0"/>
              </a:rPr>
              <a:t>101 se valoran </a:t>
            </a:r>
            <a:r>
              <a:rPr lang="es-ES" sz="1600" b="1" dirty="0" smtClean="0">
                <a:solidFill>
                  <a:srgbClr val="FF0000"/>
                </a:solidFill>
                <a:latin typeface="Century Gothic" panose="020B0502020202020204" pitchFamily="34" charset="0"/>
              </a:rPr>
              <a:t>entre 10 y 0 puntos (fórmula lineal)</a:t>
            </a:r>
            <a:endParaRPr lang="es-ES" sz="1600" b="1" dirty="0">
              <a:solidFill>
                <a:srgbClr val="FF0000"/>
              </a:solidFill>
              <a:latin typeface="Century Gothic" panose="020B0502020202020204" pitchFamily="34" charset="0"/>
            </a:endParaRPr>
          </a:p>
        </p:txBody>
      </p:sp>
      <p:sp>
        <p:nvSpPr>
          <p:cNvPr id="9" name="6 Rectángulo"/>
          <p:cNvSpPr/>
          <p:nvPr/>
        </p:nvSpPr>
        <p:spPr>
          <a:xfrm>
            <a:off x="0" y="117212"/>
            <a:ext cx="9144000" cy="230832"/>
          </a:xfrm>
          <a:prstGeom prst="rect">
            <a:avLst/>
          </a:prstGeom>
          <a:solidFill>
            <a:srgbClr val="FFC000">
              <a:alpha val="20000"/>
            </a:srgbClr>
          </a:solidFill>
        </p:spPr>
        <p:txBody>
          <a:bodyPr wrap="square">
            <a:spAutoFit/>
          </a:bodyPr>
          <a:lstStyle/>
          <a:p>
            <a:pPr algn="ctr"/>
            <a:r>
              <a:rPr lang="es-ES" sz="900" b="1" dirty="0" smtClean="0">
                <a:latin typeface="Helvetica" panose="020B0504020202030204" pitchFamily="34" charset="0"/>
              </a:rPr>
              <a:t>CONVOCATORIA DE SUBVENCIONES 2020 CON CARGO AL FONDO DE COHESIÓN TERRITORIAL / EMPRESAS</a:t>
            </a:r>
            <a:endParaRPr lang="es-ES" sz="900" dirty="0">
              <a:latin typeface="Helvetica" panose="020B0504020202030204" pitchFamily="34" charset="0"/>
            </a:endParaRPr>
          </a:p>
        </p:txBody>
      </p:sp>
    </p:spTree>
    <p:extLst>
      <p:ext uri="{BB962C8B-B14F-4D97-AF65-F5344CB8AC3E}">
        <p14:creationId xmlns:p14="http://schemas.microsoft.com/office/powerpoint/2010/main" val="1172269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173982" y="718491"/>
            <a:ext cx="8574482" cy="338554"/>
          </a:xfrm>
          <a:prstGeom prst="rect">
            <a:avLst/>
          </a:prstGeom>
        </p:spPr>
        <p:txBody>
          <a:bodyPr wrap="square">
            <a:spAutoFit/>
          </a:bodyPr>
          <a:lstStyle/>
          <a:p>
            <a:pPr algn="just"/>
            <a:r>
              <a:rPr lang="es-ES" sz="1600" b="1" dirty="0">
                <a:latin typeface="Century Gothic" panose="020B0502020202020204" pitchFamily="34" charset="0"/>
                <a:cs typeface="Helvetica" panose="020B0604020202020204" pitchFamily="34" charset="0"/>
              </a:rPr>
              <a:t>2. CONVOCATORIA AÑO 2020</a:t>
            </a: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48464" y="6489792"/>
            <a:ext cx="299095" cy="251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CuadroTexto 9">
            <a:extLst>
              <a:ext uri="{FF2B5EF4-FFF2-40B4-BE49-F238E27FC236}">
                <a16:creationId xmlns:a16="http://schemas.microsoft.com/office/drawing/2014/main" id="{423FC9DA-D1F2-4A78-8921-CF2F13F74BAA}"/>
              </a:ext>
            </a:extLst>
          </p:cNvPr>
          <p:cNvSpPr txBox="1"/>
          <p:nvPr/>
        </p:nvSpPr>
        <p:spPr>
          <a:xfrm>
            <a:off x="251520" y="1047492"/>
            <a:ext cx="8796039" cy="369332"/>
          </a:xfrm>
          <a:prstGeom prst="rect">
            <a:avLst/>
          </a:prstGeom>
          <a:noFill/>
        </p:spPr>
        <p:txBody>
          <a:bodyPr wrap="square" rtlCol="0">
            <a:spAutoFit/>
          </a:bodyPr>
          <a:lstStyle/>
          <a:p>
            <a:r>
              <a:rPr lang="es-ES" b="1" dirty="0" smtClean="0">
                <a:solidFill>
                  <a:srgbClr val="FF0000"/>
                </a:solidFill>
                <a:latin typeface="Century Gothic" panose="020B0502020202020204" pitchFamily="34" charset="0"/>
              </a:rPr>
              <a:t>Criterios de adjudicación:  </a:t>
            </a:r>
            <a:r>
              <a:rPr lang="es-ES" b="1" dirty="0" smtClean="0">
                <a:latin typeface="Century Gothic" panose="020B0502020202020204" pitchFamily="34" charset="0"/>
              </a:rPr>
              <a:t>Rango del Sistema de Municipios / Asentamientos</a:t>
            </a:r>
          </a:p>
        </p:txBody>
      </p:sp>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1575" y="1416824"/>
            <a:ext cx="6800850" cy="1552575"/>
          </a:xfrm>
          <a:prstGeom prst="rect">
            <a:avLst/>
          </a:prstGeom>
          <a:solidFill>
            <a:schemeClr val="bg1"/>
          </a:solidFill>
          <a:ln w="9525">
            <a:solidFill>
              <a:schemeClr val="tx1"/>
            </a:solidFill>
            <a:miter lim="800000"/>
            <a:headEnd/>
            <a:tailEnd/>
          </a:ln>
          <a:effectLst>
            <a:outerShdw blurRad="50800" dist="152400" dir="2700000" algn="tl" rotWithShape="0">
              <a:prstClr val="black">
                <a:alpha val="40000"/>
              </a:prstClr>
            </a:outerShdw>
          </a:effectLst>
        </p:spPr>
      </p:pic>
      <p:sp>
        <p:nvSpPr>
          <p:cNvPr id="9" name="8 CuadroTexto"/>
          <p:cNvSpPr txBox="1"/>
          <p:nvPr/>
        </p:nvSpPr>
        <p:spPr>
          <a:xfrm>
            <a:off x="1475656" y="3640915"/>
            <a:ext cx="6192688" cy="2554545"/>
          </a:xfrm>
          <a:prstGeom prst="rect">
            <a:avLst/>
          </a:prstGeom>
          <a:noFill/>
        </p:spPr>
        <p:txBody>
          <a:bodyPr wrap="square" rtlCol="0">
            <a:spAutoFit/>
          </a:bodyPr>
          <a:lstStyle/>
          <a:p>
            <a:pPr marL="285750" indent="-285750" algn="just">
              <a:buFont typeface="Arial" panose="020B0604020202020204" pitchFamily="34" charset="0"/>
              <a:buChar char="•"/>
            </a:pPr>
            <a:r>
              <a:rPr lang="es-ES" sz="1600" b="1" dirty="0" smtClean="0">
                <a:latin typeface="Century Gothic" panose="020B0502020202020204" pitchFamily="34" charset="0"/>
              </a:rPr>
              <a:t>Expresa la </a:t>
            </a:r>
            <a:r>
              <a:rPr lang="es-ES" sz="1600" b="1" dirty="0" smtClean="0">
                <a:solidFill>
                  <a:srgbClr val="FF0000"/>
                </a:solidFill>
                <a:latin typeface="Century Gothic" panose="020B0502020202020204" pitchFamily="34" charset="0"/>
              </a:rPr>
              <a:t>jerarquía territorial </a:t>
            </a:r>
            <a:r>
              <a:rPr lang="es-ES" sz="1600" b="1" dirty="0" smtClean="0">
                <a:latin typeface="Century Gothic" panose="020B0502020202020204" pitchFamily="34" charset="0"/>
              </a:rPr>
              <a:t>que cada asentamiento  ocupa dentro del conjunto del sistema aragonés de asentamientos en función de un conjunto de variables.</a:t>
            </a:r>
          </a:p>
          <a:p>
            <a:pPr algn="just"/>
            <a:r>
              <a:rPr lang="es-ES" sz="1600" b="1" dirty="0" smtClean="0">
                <a:latin typeface="Century Gothic" panose="020B0502020202020204" pitchFamily="34" charset="0"/>
              </a:rPr>
              <a:t> </a:t>
            </a:r>
          </a:p>
          <a:p>
            <a:pPr marL="285750" indent="-285750" algn="just">
              <a:buFont typeface="Arial" panose="020B0604020202020204" pitchFamily="34" charset="0"/>
              <a:buChar char="•"/>
            </a:pPr>
            <a:r>
              <a:rPr lang="es-ES" sz="1600" b="1" dirty="0" smtClean="0">
                <a:latin typeface="Century Gothic" panose="020B0502020202020204" pitchFamily="34" charset="0"/>
              </a:rPr>
              <a:t>Se propone como </a:t>
            </a:r>
            <a:r>
              <a:rPr lang="es-ES" sz="1600" b="1" dirty="0" smtClean="0">
                <a:solidFill>
                  <a:srgbClr val="FF0000"/>
                </a:solidFill>
                <a:latin typeface="Century Gothic" panose="020B0502020202020204" pitchFamily="34" charset="0"/>
              </a:rPr>
              <a:t>referencia para la ubicación de equipamientos y servicios </a:t>
            </a:r>
            <a:r>
              <a:rPr lang="es-ES" sz="1600" b="1" dirty="0" smtClean="0">
                <a:latin typeface="Century Gothic" panose="020B0502020202020204" pitchFamily="34" charset="0"/>
              </a:rPr>
              <a:t>de carácter supramunicipal.</a:t>
            </a:r>
          </a:p>
          <a:p>
            <a:pPr algn="just"/>
            <a:endParaRPr lang="es-ES" sz="1600" b="1" dirty="0" smtClean="0">
              <a:latin typeface="Century Gothic" panose="020B0502020202020204" pitchFamily="34" charset="0"/>
            </a:endParaRPr>
          </a:p>
          <a:p>
            <a:pPr marL="285750" indent="-285750" algn="just">
              <a:buFont typeface="Arial" panose="020B0604020202020204" pitchFamily="34" charset="0"/>
              <a:buChar char="•"/>
            </a:pPr>
            <a:r>
              <a:rPr lang="es-ES" sz="1600" b="1" dirty="0" smtClean="0">
                <a:latin typeface="Century Gothic" panose="020B0502020202020204" pitchFamily="34" charset="0"/>
              </a:rPr>
              <a:t>Se define también para el </a:t>
            </a:r>
            <a:r>
              <a:rPr lang="es-ES" sz="1600" b="1" dirty="0" smtClean="0">
                <a:solidFill>
                  <a:srgbClr val="FF0000"/>
                </a:solidFill>
                <a:latin typeface="Century Gothic" panose="020B0502020202020204" pitchFamily="34" charset="0"/>
              </a:rPr>
              <a:t>ámbito municipal </a:t>
            </a:r>
            <a:r>
              <a:rPr lang="es-ES" sz="1600" b="1" dirty="0" smtClean="0">
                <a:latin typeface="Century Gothic" panose="020B0502020202020204" pitchFamily="34" charset="0"/>
              </a:rPr>
              <a:t>y representa la potencialidad del asentamiento / municipio en relación al conjunto de todos los existentes en Aragón. </a:t>
            </a:r>
            <a:endParaRPr lang="es-ES" sz="1600" b="1" dirty="0" smtClean="0">
              <a:solidFill>
                <a:srgbClr val="FF0000"/>
              </a:solidFill>
              <a:latin typeface="Century Gothic" panose="020B0502020202020204" pitchFamily="34" charset="0"/>
            </a:endParaRPr>
          </a:p>
        </p:txBody>
      </p:sp>
      <p:sp>
        <p:nvSpPr>
          <p:cNvPr id="11" name="6 Rectángulo"/>
          <p:cNvSpPr/>
          <p:nvPr/>
        </p:nvSpPr>
        <p:spPr>
          <a:xfrm>
            <a:off x="0" y="117212"/>
            <a:ext cx="9144000" cy="230832"/>
          </a:xfrm>
          <a:prstGeom prst="rect">
            <a:avLst/>
          </a:prstGeom>
          <a:solidFill>
            <a:srgbClr val="FFC000">
              <a:alpha val="20000"/>
            </a:srgbClr>
          </a:solidFill>
        </p:spPr>
        <p:txBody>
          <a:bodyPr wrap="square">
            <a:spAutoFit/>
          </a:bodyPr>
          <a:lstStyle/>
          <a:p>
            <a:pPr algn="ctr"/>
            <a:r>
              <a:rPr lang="es-ES" sz="900" b="1" dirty="0" smtClean="0">
                <a:latin typeface="Helvetica" panose="020B0504020202030204" pitchFamily="34" charset="0"/>
              </a:rPr>
              <a:t>CONVOCATORIA DE SUBVENCIONES 2020 CON CARGO AL FONDO DE COHESIÓN TERRITORIAL / EMPRESAS</a:t>
            </a:r>
            <a:endParaRPr lang="es-ES" sz="900" dirty="0">
              <a:latin typeface="Helvetica" panose="020B0504020202030204" pitchFamily="34" charset="0"/>
            </a:endParaRPr>
          </a:p>
        </p:txBody>
      </p:sp>
    </p:spTree>
    <p:extLst>
      <p:ext uri="{BB962C8B-B14F-4D97-AF65-F5344CB8AC3E}">
        <p14:creationId xmlns:p14="http://schemas.microsoft.com/office/powerpoint/2010/main" val="1773837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173982" y="718491"/>
            <a:ext cx="8574482" cy="338554"/>
          </a:xfrm>
          <a:prstGeom prst="rect">
            <a:avLst/>
          </a:prstGeom>
        </p:spPr>
        <p:txBody>
          <a:bodyPr wrap="square">
            <a:spAutoFit/>
          </a:bodyPr>
          <a:lstStyle/>
          <a:p>
            <a:pPr algn="just"/>
            <a:r>
              <a:rPr lang="es-ES" sz="1600" b="1" dirty="0">
                <a:latin typeface="Century Gothic" panose="020B0502020202020204" pitchFamily="34" charset="0"/>
                <a:cs typeface="Helvetica" panose="020B0604020202020204" pitchFamily="34" charset="0"/>
              </a:rPr>
              <a:t>1. ANTECEDENTES</a:t>
            </a:r>
          </a:p>
        </p:txBody>
      </p:sp>
      <p:sp>
        <p:nvSpPr>
          <p:cNvPr id="7" name="6 Rectángulo"/>
          <p:cNvSpPr/>
          <p:nvPr/>
        </p:nvSpPr>
        <p:spPr>
          <a:xfrm>
            <a:off x="0" y="117212"/>
            <a:ext cx="9144000" cy="230832"/>
          </a:xfrm>
          <a:prstGeom prst="rect">
            <a:avLst/>
          </a:prstGeom>
          <a:solidFill>
            <a:srgbClr val="FFC000">
              <a:alpha val="20000"/>
            </a:srgbClr>
          </a:solidFill>
        </p:spPr>
        <p:txBody>
          <a:bodyPr wrap="square">
            <a:spAutoFit/>
          </a:bodyPr>
          <a:lstStyle/>
          <a:p>
            <a:pPr algn="ctr"/>
            <a:r>
              <a:rPr lang="es-ES" sz="900" b="1" dirty="0" smtClean="0">
                <a:latin typeface="Helvetica" panose="020B0504020202030204" pitchFamily="34" charset="0"/>
              </a:rPr>
              <a:t>CONVOCATORIA DE SUBVENCIONES 2020 CON CARGO AL FONDO DE COHESIÓN TERRITORIAL / EMPRESAS</a:t>
            </a:r>
            <a:endParaRPr lang="es-ES" sz="900" dirty="0">
              <a:latin typeface="Helvetica" panose="020B0504020202030204" pitchFamily="34" charset="0"/>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48464" y="6489792"/>
            <a:ext cx="299095" cy="251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Imagen 1">
            <a:extLst>
              <a:ext uri="{FF2B5EF4-FFF2-40B4-BE49-F238E27FC236}">
                <a16:creationId xmlns:a16="http://schemas.microsoft.com/office/drawing/2014/main" id="{D8AB05D0-7CA0-4422-9079-310E48180D48}"/>
              </a:ext>
            </a:extLst>
          </p:cNvPr>
          <p:cNvPicPr>
            <a:picLocks noChangeAspect="1"/>
          </p:cNvPicPr>
          <p:nvPr/>
        </p:nvPicPr>
        <p:blipFill>
          <a:blip r:embed="rId3"/>
          <a:stretch>
            <a:fillRect/>
          </a:stretch>
        </p:blipFill>
        <p:spPr>
          <a:xfrm>
            <a:off x="899590" y="1047302"/>
            <a:ext cx="7404677" cy="1532446"/>
          </a:xfrm>
          <a:prstGeom prst="rect">
            <a:avLst/>
          </a:prstGeom>
          <a:effectLst>
            <a:outerShdw blurRad="50800" dist="152400" dir="2700000" algn="tl" rotWithShape="0">
              <a:prstClr val="black">
                <a:alpha val="40000"/>
              </a:prstClr>
            </a:outerShdw>
          </a:effectLst>
        </p:spPr>
      </p:pic>
      <p:pic>
        <p:nvPicPr>
          <p:cNvPr id="3" name="Imagen 2">
            <a:extLst>
              <a:ext uri="{FF2B5EF4-FFF2-40B4-BE49-F238E27FC236}">
                <a16:creationId xmlns:a16="http://schemas.microsoft.com/office/drawing/2014/main" id="{66CE6DED-259D-4E6A-B7B7-8F00A29E16A6}"/>
              </a:ext>
            </a:extLst>
          </p:cNvPr>
          <p:cNvPicPr>
            <a:picLocks noChangeAspect="1"/>
          </p:cNvPicPr>
          <p:nvPr/>
        </p:nvPicPr>
        <p:blipFill>
          <a:blip r:embed="rId4"/>
          <a:stretch>
            <a:fillRect/>
          </a:stretch>
        </p:blipFill>
        <p:spPr>
          <a:xfrm>
            <a:off x="931417" y="2808842"/>
            <a:ext cx="7404676" cy="1679944"/>
          </a:xfrm>
          <a:prstGeom prst="rect">
            <a:avLst/>
          </a:prstGeom>
          <a:effectLst>
            <a:outerShdw blurRad="50800" dist="152400" dir="2700000" algn="tl" rotWithShape="0">
              <a:prstClr val="black">
                <a:alpha val="40000"/>
              </a:prstClr>
            </a:outerShdw>
          </a:effectLst>
        </p:spPr>
      </p:pic>
      <p:pic>
        <p:nvPicPr>
          <p:cNvPr id="9" name="Imagen 8">
            <a:extLst>
              <a:ext uri="{FF2B5EF4-FFF2-40B4-BE49-F238E27FC236}">
                <a16:creationId xmlns:a16="http://schemas.microsoft.com/office/drawing/2014/main" id="{6734FE73-7AAE-435D-AE25-4B7ACE32B8F5}"/>
              </a:ext>
            </a:extLst>
          </p:cNvPr>
          <p:cNvPicPr>
            <a:picLocks noChangeAspect="1"/>
          </p:cNvPicPr>
          <p:nvPr/>
        </p:nvPicPr>
        <p:blipFill>
          <a:blip r:embed="rId5"/>
          <a:stretch>
            <a:fillRect/>
          </a:stretch>
        </p:blipFill>
        <p:spPr>
          <a:xfrm>
            <a:off x="931417" y="4653136"/>
            <a:ext cx="7440856" cy="1972753"/>
          </a:xfrm>
          <a:prstGeom prst="rect">
            <a:avLst/>
          </a:prstGeom>
          <a:effectLst>
            <a:outerShdw blurRad="50800" dist="152400" dir="2700000" algn="tl" rotWithShape="0">
              <a:prstClr val="black">
                <a:alpha val="40000"/>
              </a:prstClr>
            </a:outerShdw>
          </a:effectLst>
        </p:spPr>
      </p:pic>
      <p:sp>
        <p:nvSpPr>
          <p:cNvPr id="10" name="CuadroTexto 9">
            <a:extLst>
              <a:ext uri="{FF2B5EF4-FFF2-40B4-BE49-F238E27FC236}">
                <a16:creationId xmlns:a16="http://schemas.microsoft.com/office/drawing/2014/main" id="{C620FFAE-87B7-4980-9D85-C030986473AE}"/>
              </a:ext>
            </a:extLst>
          </p:cNvPr>
          <p:cNvSpPr txBox="1"/>
          <p:nvPr/>
        </p:nvSpPr>
        <p:spPr>
          <a:xfrm rot="19340438">
            <a:off x="127403" y="1574443"/>
            <a:ext cx="2664296" cy="707886"/>
          </a:xfrm>
          <a:prstGeom prst="rect">
            <a:avLst/>
          </a:prstGeom>
          <a:noFill/>
        </p:spPr>
        <p:txBody>
          <a:bodyPr wrap="square" rtlCol="0">
            <a:spAutoFit/>
          </a:bodyPr>
          <a:lstStyle/>
          <a:p>
            <a:pPr algn="ctr"/>
            <a:r>
              <a:rPr lang="es-ES" sz="2000" b="1" dirty="0">
                <a:solidFill>
                  <a:srgbClr val="FF0000"/>
                </a:solidFill>
                <a:latin typeface="Century Gothic" panose="020B0502020202020204" pitchFamily="34" charset="0"/>
              </a:rPr>
              <a:t>CONVOCATORIA </a:t>
            </a:r>
          </a:p>
          <a:p>
            <a:pPr algn="ctr"/>
            <a:r>
              <a:rPr lang="es-ES" sz="2000" b="1" dirty="0">
                <a:solidFill>
                  <a:srgbClr val="FF0000"/>
                </a:solidFill>
                <a:latin typeface="Century Gothic" panose="020B0502020202020204" pitchFamily="34" charset="0"/>
              </a:rPr>
              <a:t>ENTIDADES LOCALES</a:t>
            </a:r>
          </a:p>
        </p:txBody>
      </p:sp>
      <p:sp>
        <p:nvSpPr>
          <p:cNvPr id="11" name="CuadroTexto 10">
            <a:extLst>
              <a:ext uri="{FF2B5EF4-FFF2-40B4-BE49-F238E27FC236}">
                <a16:creationId xmlns:a16="http://schemas.microsoft.com/office/drawing/2014/main" id="{9F81A801-4A36-41A1-A888-042F50893F2A}"/>
              </a:ext>
            </a:extLst>
          </p:cNvPr>
          <p:cNvSpPr txBox="1"/>
          <p:nvPr/>
        </p:nvSpPr>
        <p:spPr>
          <a:xfrm rot="19340438">
            <a:off x="107903" y="3051206"/>
            <a:ext cx="2664296" cy="1015663"/>
          </a:xfrm>
          <a:prstGeom prst="rect">
            <a:avLst/>
          </a:prstGeom>
          <a:noFill/>
        </p:spPr>
        <p:txBody>
          <a:bodyPr wrap="square" rtlCol="0">
            <a:spAutoFit/>
          </a:bodyPr>
          <a:lstStyle/>
          <a:p>
            <a:pPr algn="ctr"/>
            <a:r>
              <a:rPr lang="es-ES" sz="2000" b="1" dirty="0">
                <a:solidFill>
                  <a:srgbClr val="FF0000"/>
                </a:solidFill>
                <a:latin typeface="Century Gothic" panose="020B0502020202020204" pitchFamily="34" charset="0"/>
              </a:rPr>
              <a:t>RESOLUCIÓN CONVOCATORIA ENTIDADES LOCALES</a:t>
            </a:r>
          </a:p>
        </p:txBody>
      </p:sp>
      <p:sp>
        <p:nvSpPr>
          <p:cNvPr id="12" name="CuadroTexto 11">
            <a:extLst>
              <a:ext uri="{FF2B5EF4-FFF2-40B4-BE49-F238E27FC236}">
                <a16:creationId xmlns:a16="http://schemas.microsoft.com/office/drawing/2014/main" id="{947A61C2-6CC4-4175-99E1-82497E45FFE7}"/>
              </a:ext>
            </a:extLst>
          </p:cNvPr>
          <p:cNvSpPr txBox="1"/>
          <p:nvPr/>
        </p:nvSpPr>
        <p:spPr>
          <a:xfrm rot="19340438">
            <a:off x="127405" y="4763925"/>
            <a:ext cx="2664296" cy="1323439"/>
          </a:xfrm>
          <a:prstGeom prst="rect">
            <a:avLst/>
          </a:prstGeom>
          <a:noFill/>
        </p:spPr>
        <p:txBody>
          <a:bodyPr wrap="square" rtlCol="0">
            <a:spAutoFit/>
          </a:bodyPr>
          <a:lstStyle/>
          <a:p>
            <a:pPr algn="ctr"/>
            <a:r>
              <a:rPr lang="es-ES" sz="2000" b="1" dirty="0">
                <a:solidFill>
                  <a:srgbClr val="FF0000"/>
                </a:solidFill>
                <a:latin typeface="Century Gothic" panose="020B0502020202020204" pitchFamily="34" charset="0"/>
              </a:rPr>
              <a:t>BASES REGULADORAS EMPRESAS Y ASOCIACIONES</a:t>
            </a:r>
          </a:p>
        </p:txBody>
      </p:sp>
    </p:spTree>
    <p:extLst>
      <p:ext uri="{BB962C8B-B14F-4D97-AF65-F5344CB8AC3E}">
        <p14:creationId xmlns:p14="http://schemas.microsoft.com/office/powerpoint/2010/main" val="40580251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173982" y="718491"/>
            <a:ext cx="8574482" cy="338554"/>
          </a:xfrm>
          <a:prstGeom prst="rect">
            <a:avLst/>
          </a:prstGeom>
        </p:spPr>
        <p:txBody>
          <a:bodyPr wrap="square">
            <a:spAutoFit/>
          </a:bodyPr>
          <a:lstStyle/>
          <a:p>
            <a:pPr algn="just"/>
            <a:r>
              <a:rPr lang="es-ES" sz="1600" b="1" dirty="0">
                <a:latin typeface="Century Gothic" panose="020B0502020202020204" pitchFamily="34" charset="0"/>
                <a:cs typeface="Helvetica" panose="020B0604020202020204" pitchFamily="34" charset="0"/>
              </a:rPr>
              <a:t>2. CONVOCATORIA AÑO 2020</a:t>
            </a: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48464" y="6489792"/>
            <a:ext cx="299095" cy="251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CuadroTexto 9">
            <a:extLst>
              <a:ext uri="{FF2B5EF4-FFF2-40B4-BE49-F238E27FC236}">
                <a16:creationId xmlns:a16="http://schemas.microsoft.com/office/drawing/2014/main" id="{423FC9DA-D1F2-4A78-8921-CF2F13F74BAA}"/>
              </a:ext>
            </a:extLst>
          </p:cNvPr>
          <p:cNvSpPr txBox="1"/>
          <p:nvPr/>
        </p:nvSpPr>
        <p:spPr>
          <a:xfrm>
            <a:off x="251520" y="1047492"/>
            <a:ext cx="8796039" cy="369332"/>
          </a:xfrm>
          <a:prstGeom prst="rect">
            <a:avLst/>
          </a:prstGeom>
          <a:noFill/>
        </p:spPr>
        <p:txBody>
          <a:bodyPr wrap="square" rtlCol="0">
            <a:spAutoFit/>
          </a:bodyPr>
          <a:lstStyle/>
          <a:p>
            <a:r>
              <a:rPr lang="es-ES" b="1" dirty="0" smtClean="0">
                <a:solidFill>
                  <a:srgbClr val="FF0000"/>
                </a:solidFill>
                <a:latin typeface="Century Gothic" panose="020B0502020202020204" pitchFamily="34" charset="0"/>
              </a:rPr>
              <a:t>Criterios de adjudicación:  </a:t>
            </a:r>
            <a:r>
              <a:rPr lang="es-ES" b="1" dirty="0" smtClean="0">
                <a:latin typeface="Century Gothic" panose="020B0502020202020204" pitchFamily="34" charset="0"/>
              </a:rPr>
              <a:t>Rango del Sistema de Municipios / Asentamientos</a:t>
            </a:r>
          </a:p>
        </p:txBody>
      </p:sp>
      <p:sp>
        <p:nvSpPr>
          <p:cNvPr id="2" name="1 Rectángulo"/>
          <p:cNvSpPr/>
          <p:nvPr/>
        </p:nvSpPr>
        <p:spPr>
          <a:xfrm>
            <a:off x="788815" y="1700808"/>
            <a:ext cx="7344816" cy="4278094"/>
          </a:xfrm>
          <a:prstGeom prst="rect">
            <a:avLst/>
          </a:prstGeom>
        </p:spPr>
        <p:txBody>
          <a:bodyPr wrap="square">
            <a:spAutoFit/>
          </a:bodyPr>
          <a:lstStyle/>
          <a:p>
            <a:pPr marL="285750" indent="-285750">
              <a:buFont typeface="Arial" panose="020B0604020202020204" pitchFamily="34" charset="0"/>
              <a:buChar char="•"/>
            </a:pPr>
            <a:r>
              <a:rPr lang="es-ES" sz="1600" b="1" dirty="0">
                <a:latin typeface="Century Gothic" panose="020B0502020202020204" pitchFamily="34" charset="0"/>
              </a:rPr>
              <a:t>Los criterios utilizados para la </a:t>
            </a:r>
            <a:r>
              <a:rPr lang="es-ES" sz="1600" b="1" dirty="0" smtClean="0">
                <a:latin typeface="Century Gothic" panose="020B0502020202020204" pitchFamily="34" charset="0"/>
              </a:rPr>
              <a:t>definición </a:t>
            </a:r>
            <a:r>
              <a:rPr lang="es-ES" sz="1600" b="1" dirty="0">
                <a:latin typeface="Century Gothic" panose="020B0502020202020204" pitchFamily="34" charset="0"/>
              </a:rPr>
              <a:t>de los grupos y los rangos de asentamientos son los </a:t>
            </a:r>
            <a:r>
              <a:rPr lang="es-ES" sz="1600" b="1" dirty="0" smtClean="0">
                <a:latin typeface="Century Gothic" panose="020B0502020202020204" pitchFamily="34" charset="0"/>
              </a:rPr>
              <a:t>siguientes:</a:t>
            </a:r>
          </a:p>
          <a:p>
            <a:endParaRPr lang="es-ES" sz="1600" b="1" dirty="0" smtClean="0">
              <a:latin typeface="Century Gothic" panose="020B0502020202020204" pitchFamily="34" charset="0"/>
            </a:endParaRPr>
          </a:p>
          <a:p>
            <a:pPr marL="742950" lvl="1" indent="-285750" algn="just">
              <a:buFont typeface="Arial" panose="020B0604020202020204" pitchFamily="34" charset="0"/>
              <a:buChar char="•"/>
            </a:pPr>
            <a:r>
              <a:rPr lang="es-ES" sz="1600" b="1" dirty="0" smtClean="0">
                <a:latin typeface="Century Gothic" panose="020B0502020202020204" pitchFamily="34" charset="0"/>
              </a:rPr>
              <a:t>El </a:t>
            </a:r>
            <a:r>
              <a:rPr lang="es-ES" sz="1600" b="1" dirty="0">
                <a:latin typeface="Century Gothic" panose="020B0502020202020204" pitchFamily="34" charset="0"/>
              </a:rPr>
              <a:t>estatus jurídico preexistente de algunos asentamientos. </a:t>
            </a:r>
            <a:endParaRPr lang="es-ES" sz="1600" b="1" dirty="0" smtClean="0">
              <a:latin typeface="Century Gothic" panose="020B0502020202020204" pitchFamily="34" charset="0"/>
            </a:endParaRPr>
          </a:p>
          <a:p>
            <a:pPr marL="742950" lvl="1" indent="-285750" algn="just">
              <a:buFont typeface="Arial" panose="020B0604020202020204" pitchFamily="34" charset="0"/>
              <a:buChar char="•"/>
            </a:pPr>
            <a:r>
              <a:rPr lang="es-ES" sz="1600" b="1" dirty="0" smtClean="0">
                <a:latin typeface="Century Gothic" panose="020B0502020202020204" pitchFamily="34" charset="0"/>
              </a:rPr>
              <a:t>La </a:t>
            </a:r>
            <a:r>
              <a:rPr lang="es-ES" sz="1600" b="1" dirty="0">
                <a:latin typeface="Century Gothic" panose="020B0502020202020204" pitchFamily="34" charset="0"/>
              </a:rPr>
              <a:t>función </a:t>
            </a:r>
            <a:r>
              <a:rPr lang="es-ES" sz="1600" b="1" dirty="0" smtClean="0">
                <a:latin typeface="Century Gothic" panose="020B0502020202020204" pitchFamily="34" charset="0"/>
              </a:rPr>
              <a:t>que </a:t>
            </a:r>
            <a:r>
              <a:rPr lang="es-ES" sz="1600" b="1" dirty="0">
                <a:latin typeface="Century Gothic" panose="020B0502020202020204" pitchFamily="34" charset="0"/>
              </a:rPr>
              <a:t>ejercen en el territorio por disponer de equipamientos y servicios de carácter supramunicipal. </a:t>
            </a:r>
            <a:endParaRPr lang="es-ES" sz="1600" b="1" dirty="0" smtClean="0">
              <a:latin typeface="Century Gothic" panose="020B0502020202020204" pitchFamily="34" charset="0"/>
            </a:endParaRPr>
          </a:p>
          <a:p>
            <a:pPr marL="742950" lvl="1" indent="-285750" algn="just">
              <a:buFont typeface="Arial" panose="020B0604020202020204" pitchFamily="34" charset="0"/>
              <a:buChar char="•"/>
            </a:pPr>
            <a:r>
              <a:rPr lang="es-ES" sz="1600" b="1" dirty="0" smtClean="0">
                <a:latin typeface="Century Gothic" panose="020B0502020202020204" pitchFamily="34" charset="0"/>
              </a:rPr>
              <a:t>La </a:t>
            </a:r>
            <a:r>
              <a:rPr lang="es-ES" sz="1600" b="1" dirty="0">
                <a:latin typeface="Century Gothic" panose="020B0502020202020204" pitchFamily="34" charset="0"/>
              </a:rPr>
              <a:t>ubicación en el territorio, en relación con el resto de </a:t>
            </a:r>
            <a:r>
              <a:rPr lang="es-ES" sz="1600" b="1" dirty="0" smtClean="0">
                <a:latin typeface="Century Gothic" panose="020B0502020202020204" pitchFamily="34" charset="0"/>
              </a:rPr>
              <a:t>asentamientos</a:t>
            </a:r>
            <a:r>
              <a:rPr lang="es-ES" sz="1600" b="1" dirty="0">
                <a:latin typeface="Century Gothic" panose="020B0502020202020204" pitchFamily="34" charset="0"/>
              </a:rPr>
              <a:t>, determinada por las características de la red viaria. </a:t>
            </a:r>
            <a:endParaRPr lang="es-ES" sz="1600" b="1" dirty="0" smtClean="0">
              <a:latin typeface="Century Gothic" panose="020B0502020202020204" pitchFamily="34" charset="0"/>
            </a:endParaRPr>
          </a:p>
          <a:p>
            <a:pPr marL="742950" lvl="1" indent="-285750" algn="just">
              <a:buFont typeface="Arial" panose="020B0604020202020204" pitchFamily="34" charset="0"/>
              <a:buChar char="•"/>
            </a:pPr>
            <a:r>
              <a:rPr lang="es-ES" sz="1600" b="1" dirty="0" smtClean="0">
                <a:latin typeface="Century Gothic" panose="020B0502020202020204" pitchFamily="34" charset="0"/>
              </a:rPr>
              <a:t>La </a:t>
            </a:r>
            <a:r>
              <a:rPr lang="es-ES" sz="1600" b="1" dirty="0">
                <a:latin typeface="Century Gothic" panose="020B0502020202020204" pitchFamily="34" charset="0"/>
              </a:rPr>
              <a:t>delimitación comarcal, como espacio de referencia prioritario para el acceso a los equipamientos y </a:t>
            </a:r>
            <a:r>
              <a:rPr lang="es-ES" sz="1600" b="1" dirty="0" smtClean="0">
                <a:latin typeface="Century Gothic" panose="020B0502020202020204" pitchFamily="34" charset="0"/>
              </a:rPr>
              <a:t>servicios</a:t>
            </a:r>
          </a:p>
          <a:p>
            <a:pPr marL="742950" lvl="1" indent="-285750" algn="just">
              <a:buFont typeface="Arial" panose="020B0604020202020204" pitchFamily="34" charset="0"/>
              <a:buChar char="•"/>
            </a:pPr>
            <a:r>
              <a:rPr lang="es-ES" sz="1600" b="1" dirty="0" smtClean="0">
                <a:latin typeface="Century Gothic" panose="020B0502020202020204" pitchFamily="34" charset="0"/>
              </a:rPr>
              <a:t>La </a:t>
            </a:r>
            <a:r>
              <a:rPr lang="es-ES" sz="1600" b="1" dirty="0">
                <a:latin typeface="Century Gothic" panose="020B0502020202020204" pitchFamily="34" charset="0"/>
              </a:rPr>
              <a:t>población empadronada en los asentamientos del municipio según el último Nomenclátor publicado. </a:t>
            </a:r>
            <a:endParaRPr lang="es-ES" sz="1600" b="1" dirty="0" smtClean="0">
              <a:latin typeface="Century Gothic" panose="020B0502020202020204" pitchFamily="34" charset="0"/>
            </a:endParaRPr>
          </a:p>
          <a:p>
            <a:pPr marL="742950" lvl="1" indent="-285750" algn="just">
              <a:buFont typeface="Arial" panose="020B0604020202020204" pitchFamily="34" charset="0"/>
              <a:buChar char="•"/>
            </a:pPr>
            <a:r>
              <a:rPr lang="es-ES" sz="1600" b="1" dirty="0" smtClean="0">
                <a:latin typeface="Century Gothic" panose="020B0502020202020204" pitchFamily="34" charset="0"/>
              </a:rPr>
              <a:t>El </a:t>
            </a:r>
            <a:r>
              <a:rPr lang="es-ES" sz="1600" b="1" dirty="0">
                <a:latin typeface="Century Gothic" panose="020B0502020202020204" pitchFamily="34" charset="0"/>
              </a:rPr>
              <a:t>índice de potencialidad de </a:t>
            </a:r>
            <a:r>
              <a:rPr lang="es-ES" sz="1600" b="1" dirty="0" smtClean="0">
                <a:latin typeface="Century Gothic" panose="020B0502020202020204" pitchFamily="34" charset="0"/>
              </a:rPr>
              <a:t>autosuficiencia </a:t>
            </a:r>
          </a:p>
          <a:p>
            <a:pPr marL="742950" lvl="1" indent="-285750" algn="just">
              <a:buFont typeface="Arial" panose="020B0604020202020204" pitchFamily="34" charset="0"/>
              <a:buChar char="•"/>
            </a:pPr>
            <a:r>
              <a:rPr lang="es-ES" sz="1600" b="1" dirty="0" smtClean="0">
                <a:latin typeface="Century Gothic" panose="020B0502020202020204" pitchFamily="34" charset="0"/>
              </a:rPr>
              <a:t>El </a:t>
            </a:r>
            <a:r>
              <a:rPr lang="es-ES" sz="1600" b="1" dirty="0">
                <a:latin typeface="Century Gothic" panose="020B0502020202020204" pitchFamily="34" charset="0"/>
              </a:rPr>
              <a:t>índice de equipamiento escolar básico </a:t>
            </a:r>
            <a:endParaRPr lang="es-ES" sz="1600" b="1" dirty="0" smtClean="0">
              <a:latin typeface="Century Gothic" panose="020B0502020202020204" pitchFamily="34" charset="0"/>
            </a:endParaRPr>
          </a:p>
          <a:p>
            <a:pPr marL="742950" lvl="1" indent="-285750" algn="just">
              <a:buFont typeface="Arial" panose="020B0604020202020204" pitchFamily="34" charset="0"/>
              <a:buChar char="•"/>
            </a:pPr>
            <a:r>
              <a:rPr lang="es-ES" sz="1600" b="1" dirty="0" smtClean="0">
                <a:latin typeface="Century Gothic" panose="020B0502020202020204" pitchFamily="34" charset="0"/>
              </a:rPr>
              <a:t>El </a:t>
            </a:r>
            <a:r>
              <a:rPr lang="es-ES" sz="1600" b="1" dirty="0">
                <a:latin typeface="Century Gothic" panose="020B0502020202020204" pitchFamily="34" charset="0"/>
              </a:rPr>
              <a:t>índice de viabilidad </a:t>
            </a:r>
            <a:r>
              <a:rPr lang="es-ES" sz="1600" b="1" dirty="0" smtClean="0">
                <a:latin typeface="Century Gothic" panose="020B0502020202020204" pitchFamily="34" charset="0"/>
              </a:rPr>
              <a:t>demográfica</a:t>
            </a:r>
          </a:p>
          <a:p>
            <a:pPr marL="742950" lvl="1" indent="-285750" algn="just">
              <a:buFont typeface="Arial" panose="020B0604020202020204" pitchFamily="34" charset="0"/>
              <a:buChar char="•"/>
            </a:pPr>
            <a:r>
              <a:rPr lang="es-ES" sz="1600" b="1" dirty="0" smtClean="0">
                <a:latin typeface="Century Gothic" panose="020B0502020202020204" pitchFamily="34" charset="0"/>
              </a:rPr>
              <a:t>Su </a:t>
            </a:r>
            <a:r>
              <a:rPr lang="es-ES" sz="1600" b="1" dirty="0">
                <a:latin typeface="Century Gothic" panose="020B0502020202020204" pitchFamily="34" charset="0"/>
              </a:rPr>
              <a:t>carácter agrupado o aislado</a:t>
            </a:r>
          </a:p>
        </p:txBody>
      </p:sp>
      <p:sp>
        <p:nvSpPr>
          <p:cNvPr id="9" name="6 Rectángulo"/>
          <p:cNvSpPr/>
          <p:nvPr/>
        </p:nvSpPr>
        <p:spPr>
          <a:xfrm>
            <a:off x="0" y="117212"/>
            <a:ext cx="9144000" cy="230832"/>
          </a:xfrm>
          <a:prstGeom prst="rect">
            <a:avLst/>
          </a:prstGeom>
          <a:solidFill>
            <a:srgbClr val="FFC000">
              <a:alpha val="20000"/>
            </a:srgbClr>
          </a:solidFill>
        </p:spPr>
        <p:txBody>
          <a:bodyPr wrap="square">
            <a:spAutoFit/>
          </a:bodyPr>
          <a:lstStyle/>
          <a:p>
            <a:pPr algn="ctr"/>
            <a:r>
              <a:rPr lang="es-ES" sz="900" b="1" dirty="0" smtClean="0">
                <a:latin typeface="Helvetica" panose="020B0504020202030204" pitchFamily="34" charset="0"/>
              </a:rPr>
              <a:t>CONVOCATORIA DE SUBVENCIONES 2020 CON CARGO AL FONDO DE COHESIÓN TERRITORIAL / EMPRESAS</a:t>
            </a:r>
            <a:endParaRPr lang="es-ES" sz="900" dirty="0">
              <a:latin typeface="Helvetica" panose="020B0504020202030204" pitchFamily="34" charset="0"/>
            </a:endParaRPr>
          </a:p>
        </p:txBody>
      </p:sp>
    </p:spTree>
    <p:extLst>
      <p:ext uri="{BB962C8B-B14F-4D97-AF65-F5344CB8AC3E}">
        <p14:creationId xmlns:p14="http://schemas.microsoft.com/office/powerpoint/2010/main" val="23994337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173982" y="718491"/>
            <a:ext cx="8574482" cy="338554"/>
          </a:xfrm>
          <a:prstGeom prst="rect">
            <a:avLst/>
          </a:prstGeom>
        </p:spPr>
        <p:txBody>
          <a:bodyPr wrap="square">
            <a:spAutoFit/>
          </a:bodyPr>
          <a:lstStyle/>
          <a:p>
            <a:pPr algn="just"/>
            <a:r>
              <a:rPr lang="es-ES" sz="1600" b="1" dirty="0">
                <a:latin typeface="Century Gothic" panose="020B0502020202020204" pitchFamily="34" charset="0"/>
                <a:cs typeface="Helvetica" panose="020B0604020202020204" pitchFamily="34" charset="0"/>
              </a:rPr>
              <a:t>2. CONVOCATORIA AÑO 2020</a:t>
            </a: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48464" y="6489792"/>
            <a:ext cx="299095" cy="251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CuadroTexto 9">
            <a:extLst>
              <a:ext uri="{FF2B5EF4-FFF2-40B4-BE49-F238E27FC236}">
                <a16:creationId xmlns:a16="http://schemas.microsoft.com/office/drawing/2014/main" id="{423FC9DA-D1F2-4A78-8921-CF2F13F74BAA}"/>
              </a:ext>
            </a:extLst>
          </p:cNvPr>
          <p:cNvSpPr txBox="1"/>
          <p:nvPr/>
        </p:nvSpPr>
        <p:spPr>
          <a:xfrm>
            <a:off x="251520" y="1047492"/>
            <a:ext cx="8796039" cy="369332"/>
          </a:xfrm>
          <a:prstGeom prst="rect">
            <a:avLst/>
          </a:prstGeom>
          <a:noFill/>
        </p:spPr>
        <p:txBody>
          <a:bodyPr wrap="square" rtlCol="0">
            <a:spAutoFit/>
          </a:bodyPr>
          <a:lstStyle/>
          <a:p>
            <a:r>
              <a:rPr lang="es-ES" b="1" dirty="0" smtClean="0">
                <a:solidFill>
                  <a:srgbClr val="FF0000"/>
                </a:solidFill>
                <a:latin typeface="Century Gothic" panose="020B0502020202020204" pitchFamily="34" charset="0"/>
              </a:rPr>
              <a:t>Criterios de adjudicación:  </a:t>
            </a:r>
            <a:r>
              <a:rPr lang="es-ES" b="1" dirty="0" smtClean="0">
                <a:latin typeface="Century Gothic" panose="020B0502020202020204" pitchFamily="34" charset="0"/>
              </a:rPr>
              <a:t>Rango del Sistema de Municipios / Asentamientos</a:t>
            </a:r>
          </a:p>
        </p:txBody>
      </p:sp>
      <p:graphicFrame>
        <p:nvGraphicFramePr>
          <p:cNvPr id="9" name="Group 81">
            <a:extLst>
              <a:ext uri="{FF2B5EF4-FFF2-40B4-BE49-F238E27FC236}">
                <a16:creationId xmlns:a16="http://schemas.microsoft.com/office/drawing/2014/main" id="{86451C58-26D1-4A0B-9B5C-26835B8BCD9C}"/>
              </a:ext>
            </a:extLst>
          </p:cNvPr>
          <p:cNvGraphicFramePr>
            <a:graphicFrameLocks noGrp="1"/>
          </p:cNvGraphicFramePr>
          <p:nvPr>
            <p:extLst>
              <p:ext uri="{D42A27DB-BD31-4B8C-83A1-F6EECF244321}">
                <p14:modId xmlns:p14="http://schemas.microsoft.com/office/powerpoint/2010/main" val="2383418314"/>
              </p:ext>
            </p:extLst>
          </p:nvPr>
        </p:nvGraphicFramePr>
        <p:xfrm>
          <a:off x="251520" y="1452563"/>
          <a:ext cx="8646491" cy="5056795"/>
        </p:xfrm>
        <a:graphic>
          <a:graphicData uri="http://schemas.openxmlformats.org/drawingml/2006/table">
            <a:tbl>
              <a:tblPr/>
              <a:tblGrid>
                <a:gridCol w="484109">
                  <a:extLst>
                    <a:ext uri="{9D8B030D-6E8A-4147-A177-3AD203B41FA5}">
                      <a16:colId xmlns:a16="http://schemas.microsoft.com/office/drawing/2014/main" val="20000"/>
                    </a:ext>
                  </a:extLst>
                </a:gridCol>
                <a:gridCol w="3332315">
                  <a:extLst>
                    <a:ext uri="{9D8B030D-6E8A-4147-A177-3AD203B41FA5}">
                      <a16:colId xmlns:a16="http://schemas.microsoft.com/office/drawing/2014/main" val="20001"/>
                    </a:ext>
                  </a:extLst>
                </a:gridCol>
                <a:gridCol w="1800200">
                  <a:extLst>
                    <a:ext uri="{9D8B030D-6E8A-4147-A177-3AD203B41FA5}">
                      <a16:colId xmlns:a16="http://schemas.microsoft.com/office/drawing/2014/main" val="20002"/>
                    </a:ext>
                  </a:extLst>
                </a:gridCol>
                <a:gridCol w="3029867">
                  <a:extLst>
                    <a:ext uri="{9D8B030D-6E8A-4147-A177-3AD203B41FA5}">
                      <a16:colId xmlns:a16="http://schemas.microsoft.com/office/drawing/2014/main" val="20003"/>
                    </a:ext>
                  </a:extLst>
                </a:gridCol>
              </a:tblGrid>
              <a:tr h="331831">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400" b="1" i="0" u="none" strike="noStrike" cap="none" normalizeH="0" baseline="0" dirty="0">
                        <a:ln>
                          <a:noFill/>
                        </a:ln>
                        <a:solidFill>
                          <a:schemeClr val="tx1"/>
                        </a:solidFill>
                        <a:effectLst/>
                        <a:latin typeface="Century Gothic" pitchFamily="34" charset="0"/>
                      </a:endParaRP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chemeClr val="tx1"/>
                          </a:solidFill>
                          <a:effectLst/>
                          <a:latin typeface="Century Gothic" pitchFamily="34" charset="0"/>
                        </a:rPr>
                        <a:t>Grupo (Año 2018)</a:t>
                      </a:r>
                      <a:endParaRPr kumimoji="0" lang="es-ES" sz="1400" b="1" i="0" u="none" strike="noStrike" cap="none" normalizeH="0" baseline="0" dirty="0">
                        <a:ln>
                          <a:noFill/>
                        </a:ln>
                        <a:solidFill>
                          <a:schemeClr val="tx1"/>
                        </a:solidFill>
                        <a:effectLst/>
                        <a:latin typeface="Century Gothic" pitchFamily="34" charset="0"/>
                      </a:endParaRP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chemeClr val="tx1"/>
                          </a:solidFill>
                          <a:effectLst/>
                          <a:latin typeface="Century Gothic" pitchFamily="34" charset="0"/>
                        </a:rPr>
                        <a:t>Total / </a:t>
                      </a:r>
                      <a:r>
                        <a:rPr kumimoji="0" lang="es-ES" sz="1400" b="1" i="0" u="none" strike="noStrike" cap="none" normalizeH="0" baseline="0" dirty="0" err="1" smtClean="0">
                          <a:ln>
                            <a:noFill/>
                          </a:ln>
                          <a:solidFill>
                            <a:schemeClr val="tx1"/>
                          </a:solidFill>
                          <a:effectLst/>
                          <a:latin typeface="Century Gothic" pitchFamily="34" charset="0"/>
                        </a:rPr>
                        <a:t>Cap</a:t>
                      </a:r>
                      <a:r>
                        <a:rPr kumimoji="0" lang="es-ES" sz="1400" b="1" i="0" u="none" strike="noStrike" cap="none" normalizeH="0" baseline="0" dirty="0" smtClean="0">
                          <a:ln>
                            <a:noFill/>
                          </a:ln>
                          <a:solidFill>
                            <a:schemeClr val="tx1"/>
                          </a:solidFill>
                          <a:effectLst/>
                          <a:latin typeface="Century Gothic" pitchFamily="34" charset="0"/>
                        </a:rPr>
                        <a:t>.,</a:t>
                      </a:r>
                      <a:r>
                        <a:rPr kumimoji="0" lang="es-ES" sz="1400" b="1" i="0" u="none" strike="noStrike" cap="none" normalizeH="0" baseline="0" dirty="0" err="1" smtClean="0">
                          <a:ln>
                            <a:noFill/>
                          </a:ln>
                          <a:solidFill>
                            <a:schemeClr val="tx1"/>
                          </a:solidFill>
                          <a:effectLst/>
                          <a:latin typeface="Century Gothic" pitchFamily="34" charset="0"/>
                        </a:rPr>
                        <a:t>mun</a:t>
                      </a:r>
                      <a:r>
                        <a:rPr kumimoji="0" lang="es-ES" sz="1400" b="1" i="0" u="none" strike="noStrike" cap="none" normalizeH="0" baseline="0" dirty="0" smtClean="0">
                          <a:ln>
                            <a:noFill/>
                          </a:ln>
                          <a:solidFill>
                            <a:schemeClr val="tx1"/>
                          </a:solidFill>
                          <a:effectLst/>
                          <a:latin typeface="Century Gothic" pitchFamily="34" charset="0"/>
                        </a:rPr>
                        <a:t>.</a:t>
                      </a:r>
                      <a:endParaRPr kumimoji="0" lang="es-ES" sz="1400" b="1" i="0" u="none" strike="noStrike" cap="none" normalizeH="0" baseline="0" dirty="0">
                        <a:ln>
                          <a:noFill/>
                        </a:ln>
                        <a:solidFill>
                          <a:srgbClr val="FF0000"/>
                        </a:solidFill>
                        <a:effectLst/>
                        <a:latin typeface="Century Gothic" pitchFamily="34" charset="0"/>
                      </a:endParaRP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a:ln>
                            <a:noFill/>
                          </a:ln>
                          <a:solidFill>
                            <a:schemeClr val="tx1"/>
                          </a:solidFill>
                          <a:effectLst/>
                          <a:latin typeface="Century Gothic" pitchFamily="34" charset="0"/>
                        </a:rPr>
                        <a:t>Criterios</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10000"/>
                  </a:ext>
                </a:extLst>
              </a:tr>
              <a:tr h="30484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a:ln>
                            <a:noFill/>
                          </a:ln>
                          <a:solidFill>
                            <a:schemeClr val="tx1"/>
                          </a:solidFill>
                          <a:effectLst/>
                          <a:latin typeface="Century Gothic" pitchFamily="34" charset="0"/>
                        </a:rPr>
                        <a:t>I</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a:ln>
                            <a:noFill/>
                          </a:ln>
                          <a:solidFill>
                            <a:schemeClr val="tx1"/>
                          </a:solidFill>
                          <a:effectLst/>
                          <a:latin typeface="Century Gothic" pitchFamily="34" charset="0"/>
                        </a:rPr>
                        <a:t>Capital regional</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chemeClr val="tx1"/>
                          </a:solidFill>
                          <a:effectLst/>
                          <a:latin typeface="Century Gothic" pitchFamily="34" charset="0"/>
                        </a:rPr>
                        <a:t>1/</a:t>
                      </a:r>
                      <a:r>
                        <a:rPr kumimoji="0" lang="es-ES" sz="1400" b="1" i="0" u="none" strike="noStrike" cap="none" normalizeH="0" baseline="0" dirty="0" smtClean="0">
                          <a:ln>
                            <a:noFill/>
                          </a:ln>
                          <a:solidFill>
                            <a:srgbClr val="FF0000"/>
                          </a:solidFill>
                          <a:effectLst/>
                          <a:latin typeface="Century Gothic" pitchFamily="34" charset="0"/>
                        </a:rPr>
                        <a:t>1</a:t>
                      </a:r>
                      <a:endParaRPr kumimoji="0" lang="es-ES" sz="1400" b="1" i="0" u="none" strike="noStrike" cap="none" normalizeH="0" baseline="0" dirty="0">
                        <a:ln>
                          <a:noFill/>
                        </a:ln>
                        <a:solidFill>
                          <a:srgbClr val="FF0000"/>
                        </a:solidFill>
                        <a:effectLst/>
                        <a:latin typeface="Century Gothic" pitchFamily="34" charset="0"/>
                      </a:endParaRP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a:ln>
                            <a:noFill/>
                          </a:ln>
                          <a:solidFill>
                            <a:schemeClr val="tx1"/>
                          </a:solidFill>
                          <a:effectLst/>
                          <a:latin typeface="Century Gothic" pitchFamily="34" charset="0"/>
                        </a:rPr>
                        <a:t>Capital de Aragón</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1"/>
                  </a:ext>
                </a:extLst>
              </a:tr>
              <a:tr h="30484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a:ln>
                            <a:noFill/>
                          </a:ln>
                          <a:solidFill>
                            <a:schemeClr val="tx1"/>
                          </a:solidFill>
                          <a:effectLst/>
                          <a:latin typeface="Century Gothic" pitchFamily="34" charset="0"/>
                        </a:rPr>
                        <a:t>II</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a:ln>
                            <a:noFill/>
                          </a:ln>
                          <a:solidFill>
                            <a:schemeClr val="tx1"/>
                          </a:solidFill>
                          <a:effectLst/>
                          <a:latin typeface="Century Gothic" pitchFamily="34" charset="0"/>
                        </a:rPr>
                        <a:t>Capitales provinciales</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chemeClr val="tx1"/>
                          </a:solidFill>
                          <a:effectLst/>
                          <a:latin typeface="Century Gothic" pitchFamily="34" charset="0"/>
                        </a:rPr>
                        <a:t>2/</a:t>
                      </a:r>
                      <a:r>
                        <a:rPr kumimoji="0" lang="es-ES" sz="1400" b="1" i="0" u="none" strike="noStrike" cap="none" normalizeH="0" baseline="0" dirty="0" smtClean="0">
                          <a:ln>
                            <a:noFill/>
                          </a:ln>
                          <a:solidFill>
                            <a:srgbClr val="FF0000"/>
                          </a:solidFill>
                          <a:effectLst/>
                          <a:latin typeface="Century Gothic" pitchFamily="34" charset="0"/>
                        </a:rPr>
                        <a:t>2</a:t>
                      </a:r>
                      <a:endParaRPr kumimoji="0" lang="es-ES" sz="1400" b="1" i="0" u="none" strike="noStrike" cap="none" normalizeH="0" baseline="0" dirty="0">
                        <a:ln>
                          <a:noFill/>
                        </a:ln>
                        <a:solidFill>
                          <a:srgbClr val="FF0000"/>
                        </a:solidFill>
                        <a:effectLst/>
                        <a:latin typeface="Century Gothic" pitchFamily="34" charset="0"/>
                      </a:endParaRP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a:ln>
                            <a:noFill/>
                          </a:ln>
                          <a:solidFill>
                            <a:schemeClr val="tx1"/>
                          </a:solidFill>
                          <a:effectLst/>
                          <a:latin typeface="Century Gothic" pitchFamily="34" charset="0"/>
                        </a:rPr>
                        <a:t>Dip. prov. /  Deleg. Gob.</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2"/>
                  </a:ext>
                </a:extLst>
              </a:tr>
              <a:tr h="30484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a:ln>
                            <a:noFill/>
                          </a:ln>
                          <a:solidFill>
                            <a:schemeClr val="tx1"/>
                          </a:solidFill>
                          <a:effectLst/>
                          <a:latin typeface="Century Gothic" pitchFamily="34" charset="0"/>
                        </a:rPr>
                        <a:t>III</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a:ln>
                            <a:noFill/>
                          </a:ln>
                          <a:solidFill>
                            <a:schemeClr val="tx1"/>
                          </a:solidFill>
                          <a:effectLst/>
                          <a:latin typeface="Century Gothic" pitchFamily="34" charset="0"/>
                        </a:rPr>
                        <a:t>Cabeceras </a:t>
                      </a:r>
                      <a:r>
                        <a:rPr kumimoji="0" lang="es-ES" sz="1400" b="1" i="0" u="none" strike="noStrike" cap="none" normalizeH="0" baseline="0" dirty="0" err="1">
                          <a:ln>
                            <a:noFill/>
                          </a:ln>
                          <a:solidFill>
                            <a:schemeClr val="tx1"/>
                          </a:solidFill>
                          <a:effectLst/>
                          <a:latin typeface="Century Gothic" pitchFamily="34" charset="0"/>
                        </a:rPr>
                        <a:t>supracomarcales</a:t>
                      </a:r>
                      <a:endParaRPr kumimoji="0" lang="es-ES" sz="1400" b="1" i="0" u="none" strike="noStrike" cap="none" normalizeH="0" baseline="0" dirty="0">
                        <a:ln>
                          <a:noFill/>
                        </a:ln>
                        <a:solidFill>
                          <a:schemeClr val="tx1"/>
                        </a:solidFill>
                        <a:effectLst/>
                        <a:latin typeface="Century Gothic" pitchFamily="34" charset="0"/>
                      </a:endParaRP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chemeClr val="tx1"/>
                          </a:solidFill>
                          <a:effectLst/>
                          <a:latin typeface="Century Gothic" pitchFamily="34" charset="0"/>
                        </a:rPr>
                        <a:t>9/</a:t>
                      </a:r>
                      <a:r>
                        <a:rPr kumimoji="0" lang="es-ES" sz="1400" b="1" i="0" u="none" strike="noStrike" cap="none" normalizeH="0" baseline="0" dirty="0" smtClean="0">
                          <a:ln>
                            <a:noFill/>
                          </a:ln>
                          <a:solidFill>
                            <a:srgbClr val="FF0000"/>
                          </a:solidFill>
                          <a:effectLst/>
                          <a:latin typeface="Century Gothic" pitchFamily="34" charset="0"/>
                        </a:rPr>
                        <a:t>9</a:t>
                      </a:r>
                      <a:endParaRPr kumimoji="0" lang="es-ES" sz="1400" b="1" i="0" u="none" strike="noStrike" cap="none" normalizeH="0" baseline="0" dirty="0">
                        <a:ln>
                          <a:noFill/>
                        </a:ln>
                        <a:solidFill>
                          <a:srgbClr val="FF0000"/>
                        </a:solidFill>
                        <a:effectLst/>
                        <a:latin typeface="Century Gothic" pitchFamily="34" charset="0"/>
                      </a:endParaRP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a:ln>
                            <a:noFill/>
                          </a:ln>
                          <a:solidFill>
                            <a:schemeClr val="tx1"/>
                          </a:solidFill>
                          <a:effectLst/>
                          <a:latin typeface="Century Gothic" pitchFamily="34" charset="0"/>
                        </a:rPr>
                        <a:t>DGOT</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3"/>
                  </a:ext>
                </a:extLst>
              </a:tr>
              <a:tr h="51822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a:ln>
                            <a:noFill/>
                          </a:ln>
                          <a:solidFill>
                            <a:schemeClr val="tx1"/>
                          </a:solidFill>
                          <a:effectLst/>
                          <a:latin typeface="Century Gothic" pitchFamily="34" charset="0"/>
                        </a:rPr>
                        <a:t>IV</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a:ln>
                            <a:noFill/>
                          </a:ln>
                          <a:solidFill>
                            <a:schemeClr val="tx1"/>
                          </a:solidFill>
                          <a:effectLst/>
                          <a:latin typeface="Century Gothic" pitchFamily="34" charset="0"/>
                        </a:rPr>
                        <a:t>Capitales comarcales</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chemeClr val="tx1"/>
                          </a:solidFill>
                          <a:effectLst/>
                          <a:latin typeface="Century Gothic" pitchFamily="34" charset="0"/>
                        </a:rPr>
                        <a:t>21/</a:t>
                      </a:r>
                      <a:r>
                        <a:rPr kumimoji="0" lang="es-ES" sz="1400" b="1" i="0" u="none" strike="noStrike" cap="none" normalizeH="0" baseline="0" dirty="0" smtClean="0">
                          <a:ln>
                            <a:noFill/>
                          </a:ln>
                          <a:solidFill>
                            <a:srgbClr val="FF0000"/>
                          </a:solidFill>
                          <a:effectLst/>
                          <a:latin typeface="Century Gothic" pitchFamily="34" charset="0"/>
                        </a:rPr>
                        <a:t>21</a:t>
                      </a:r>
                      <a:endParaRPr kumimoji="0" lang="es-ES" sz="1400" b="1" i="0" u="none" strike="noStrike" cap="none" normalizeH="0" baseline="0" dirty="0">
                        <a:ln>
                          <a:noFill/>
                        </a:ln>
                        <a:solidFill>
                          <a:srgbClr val="FF0000"/>
                        </a:solidFill>
                        <a:effectLst/>
                        <a:latin typeface="Century Gothic" pitchFamily="34" charset="0"/>
                      </a:endParaRP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a:ln>
                            <a:noFill/>
                          </a:ln>
                          <a:solidFill>
                            <a:schemeClr val="tx1"/>
                          </a:solidFill>
                          <a:effectLst/>
                          <a:latin typeface="Century Gothic" pitchFamily="34" charset="0"/>
                        </a:rPr>
                        <a:t>Leyes de creación de comarcas</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4"/>
                  </a:ext>
                </a:extLst>
              </a:tr>
              <a:tr h="51822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a:ln>
                            <a:noFill/>
                          </a:ln>
                          <a:solidFill>
                            <a:schemeClr val="tx1"/>
                          </a:solidFill>
                          <a:effectLst/>
                          <a:latin typeface="Century Gothic" pitchFamily="34" charset="0"/>
                        </a:rPr>
                        <a:t>V</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a:ln>
                            <a:noFill/>
                          </a:ln>
                          <a:solidFill>
                            <a:schemeClr val="tx1"/>
                          </a:solidFill>
                          <a:effectLst/>
                          <a:latin typeface="Century Gothic" pitchFamily="34" charset="0"/>
                        </a:rPr>
                        <a:t>Otras centralidades</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chemeClr val="tx1"/>
                          </a:solidFill>
                          <a:effectLst/>
                          <a:latin typeface="Century Gothic" pitchFamily="34" charset="0"/>
                        </a:rPr>
                        <a:t>33/</a:t>
                      </a:r>
                      <a:r>
                        <a:rPr kumimoji="0" lang="es-ES" sz="1400" b="1" i="0" u="none" strike="noStrike" cap="none" normalizeH="0" baseline="0" dirty="0" smtClean="0">
                          <a:ln>
                            <a:noFill/>
                          </a:ln>
                          <a:solidFill>
                            <a:srgbClr val="FF0000"/>
                          </a:solidFill>
                          <a:effectLst/>
                          <a:latin typeface="Century Gothic" pitchFamily="34" charset="0"/>
                        </a:rPr>
                        <a:t>33</a:t>
                      </a:r>
                      <a:endParaRPr kumimoji="0" lang="es-ES" sz="1400" b="1" i="0" u="none" strike="noStrike" cap="none" normalizeH="0" baseline="0" dirty="0">
                        <a:ln>
                          <a:noFill/>
                        </a:ln>
                        <a:solidFill>
                          <a:srgbClr val="FF0000"/>
                        </a:solidFill>
                        <a:effectLst/>
                        <a:latin typeface="Century Gothic" pitchFamily="34" charset="0"/>
                      </a:endParaRP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a:ln>
                            <a:noFill/>
                          </a:ln>
                          <a:solidFill>
                            <a:schemeClr val="tx1"/>
                          </a:solidFill>
                          <a:effectLst/>
                          <a:latin typeface="Century Gothic" pitchFamily="34" charset="0"/>
                        </a:rPr>
                        <a:t>Capitales comarcales / Análisis territorial</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5"/>
                  </a:ext>
                </a:extLst>
              </a:tr>
              <a:tr h="30484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a:ln>
                            <a:noFill/>
                          </a:ln>
                          <a:solidFill>
                            <a:schemeClr val="tx1"/>
                          </a:solidFill>
                          <a:effectLst/>
                          <a:latin typeface="Century Gothic" pitchFamily="34" charset="0"/>
                        </a:rPr>
                        <a:t>VI</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a:ln>
                            <a:noFill/>
                          </a:ln>
                          <a:solidFill>
                            <a:schemeClr val="tx1"/>
                          </a:solidFill>
                          <a:effectLst/>
                          <a:latin typeface="Century Gothic" pitchFamily="34" charset="0"/>
                        </a:rPr>
                        <a:t>Asentamientos autosuficientes A</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a:ln>
                            <a:noFill/>
                          </a:ln>
                          <a:solidFill>
                            <a:schemeClr val="tx1"/>
                          </a:solidFill>
                          <a:effectLst/>
                          <a:latin typeface="Century Gothic" pitchFamily="34" charset="0"/>
                        </a:rPr>
                        <a:t>59 /</a:t>
                      </a:r>
                      <a:r>
                        <a:rPr kumimoji="0" lang="es-ES" sz="1400" b="1" i="0" u="none" strike="noStrike" cap="none" normalizeH="0" baseline="0" dirty="0">
                          <a:ln>
                            <a:noFill/>
                          </a:ln>
                          <a:solidFill>
                            <a:srgbClr val="FF0000"/>
                          </a:solidFill>
                          <a:effectLst/>
                          <a:latin typeface="Century Gothic" pitchFamily="34" charset="0"/>
                        </a:rPr>
                        <a:t>52 </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a:ln>
                            <a:noFill/>
                          </a:ln>
                          <a:solidFill>
                            <a:schemeClr val="tx1"/>
                          </a:solidFill>
                          <a:effectLst/>
                          <a:latin typeface="Century Gothic" pitchFamily="34" charset="0"/>
                        </a:rPr>
                        <a:t>1.000 habitantes o más</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6"/>
                  </a:ext>
                </a:extLst>
              </a:tr>
              <a:tr h="30484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a:ln>
                            <a:noFill/>
                          </a:ln>
                          <a:solidFill>
                            <a:schemeClr val="tx1"/>
                          </a:solidFill>
                          <a:effectLst/>
                          <a:latin typeface="Century Gothic" pitchFamily="34" charset="0"/>
                        </a:rPr>
                        <a:t>VII</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a:ln>
                            <a:noFill/>
                          </a:ln>
                          <a:solidFill>
                            <a:schemeClr val="tx1"/>
                          </a:solidFill>
                          <a:effectLst/>
                          <a:latin typeface="Century Gothic" pitchFamily="34" charset="0"/>
                        </a:rPr>
                        <a:t>Asentamientos autosuficientes B</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chemeClr val="tx1"/>
                          </a:solidFill>
                          <a:effectLst/>
                          <a:latin typeface="Century Gothic" pitchFamily="34" charset="0"/>
                        </a:rPr>
                        <a:t>40/</a:t>
                      </a:r>
                      <a:r>
                        <a:rPr kumimoji="0" lang="es-ES" sz="1400" b="1" i="0" u="none" strike="noStrike" cap="none" normalizeH="0" baseline="0" dirty="0" smtClean="0">
                          <a:ln>
                            <a:noFill/>
                          </a:ln>
                          <a:solidFill>
                            <a:srgbClr val="FF0000"/>
                          </a:solidFill>
                          <a:effectLst/>
                          <a:latin typeface="Century Gothic" pitchFamily="34" charset="0"/>
                        </a:rPr>
                        <a:t>40</a:t>
                      </a:r>
                      <a:endParaRPr kumimoji="0" lang="es-ES" sz="1400" b="1" i="0" u="none" strike="noStrike" cap="none" normalizeH="0" baseline="0" dirty="0">
                        <a:ln>
                          <a:noFill/>
                        </a:ln>
                        <a:solidFill>
                          <a:srgbClr val="FF0000"/>
                        </a:solidFill>
                        <a:effectLst/>
                        <a:latin typeface="Century Gothic" pitchFamily="34" charset="0"/>
                      </a:endParaRP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chemeClr val="tx1"/>
                          </a:solidFill>
                          <a:effectLst/>
                          <a:latin typeface="Century Gothic" pitchFamily="34" charset="0"/>
                        </a:rPr>
                        <a:t>Índice de Potencialidad (4/7)</a:t>
                      </a:r>
                      <a:endParaRPr kumimoji="0" lang="es-ES" sz="1400" b="1" i="0" u="none" strike="noStrike" cap="none" normalizeH="0" baseline="0" dirty="0">
                        <a:ln>
                          <a:noFill/>
                        </a:ln>
                        <a:solidFill>
                          <a:schemeClr val="tx1"/>
                        </a:solidFill>
                        <a:effectLst/>
                        <a:latin typeface="Century Gothic" pitchFamily="34" charset="0"/>
                      </a:endParaRP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7"/>
                  </a:ext>
                </a:extLst>
              </a:tr>
              <a:tr h="51822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a:ln>
                            <a:noFill/>
                          </a:ln>
                          <a:solidFill>
                            <a:schemeClr val="tx1"/>
                          </a:solidFill>
                          <a:effectLst/>
                          <a:latin typeface="Century Gothic" pitchFamily="34" charset="0"/>
                        </a:rPr>
                        <a:t>VIII</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a:ln>
                            <a:noFill/>
                          </a:ln>
                          <a:solidFill>
                            <a:schemeClr val="tx1"/>
                          </a:solidFill>
                          <a:effectLst/>
                          <a:latin typeface="Century Gothic" pitchFamily="34" charset="0"/>
                        </a:rPr>
                        <a:t>Asentamientos dependientes en transición a la autosuficiencia</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chemeClr val="tx1"/>
                          </a:solidFill>
                          <a:effectLst/>
                          <a:latin typeface="Century Gothic" pitchFamily="34" charset="0"/>
                        </a:rPr>
                        <a:t>69/</a:t>
                      </a:r>
                      <a:r>
                        <a:rPr kumimoji="0" lang="es-ES" sz="1400" b="1" i="0" u="none" strike="noStrike" cap="none" normalizeH="0" baseline="0" dirty="0" smtClean="0">
                          <a:ln>
                            <a:noFill/>
                          </a:ln>
                          <a:solidFill>
                            <a:srgbClr val="FF0000"/>
                          </a:solidFill>
                          <a:effectLst/>
                          <a:latin typeface="Century Gothic" pitchFamily="34" charset="0"/>
                        </a:rPr>
                        <a:t>54</a:t>
                      </a:r>
                      <a:endParaRPr kumimoji="0" lang="es-ES" sz="1400" b="1" i="0" u="none" strike="noStrike" cap="none" normalizeH="0" baseline="0" dirty="0">
                        <a:ln>
                          <a:noFill/>
                        </a:ln>
                        <a:solidFill>
                          <a:srgbClr val="FF0000"/>
                        </a:solidFill>
                        <a:effectLst/>
                        <a:latin typeface="Century Gothic" pitchFamily="34" charset="0"/>
                      </a:endParaRP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chemeClr val="tx1"/>
                          </a:solidFill>
                          <a:effectLst/>
                          <a:latin typeface="Century Gothic" pitchFamily="34" charset="0"/>
                        </a:rPr>
                        <a:t>&gt;=  500 </a:t>
                      </a:r>
                      <a:r>
                        <a:rPr kumimoji="0" lang="es-ES" sz="1400" b="1" i="0" u="none" strike="noStrike" cap="none" normalizeH="0" baseline="0" dirty="0">
                          <a:ln>
                            <a:noFill/>
                          </a:ln>
                          <a:solidFill>
                            <a:schemeClr val="tx1"/>
                          </a:solidFill>
                          <a:effectLst/>
                          <a:latin typeface="Century Gothic" pitchFamily="34" charset="0"/>
                        </a:rPr>
                        <a:t>hab. </a:t>
                      </a:r>
                      <a:r>
                        <a:rPr kumimoji="0" lang="es-ES" sz="1400" b="1" i="0" u="none" strike="noStrike" cap="none" normalizeH="0" baseline="0" dirty="0" smtClean="0">
                          <a:ln>
                            <a:noFill/>
                          </a:ln>
                          <a:solidFill>
                            <a:schemeClr val="tx1"/>
                          </a:solidFill>
                          <a:effectLst/>
                          <a:latin typeface="Century Gothic" pitchFamily="34" charset="0"/>
                        </a:rPr>
                        <a:t>y &lt; 1.000 hab. / Índice de Potencialidad (4/7)</a:t>
                      </a:r>
                      <a:endParaRPr kumimoji="0" lang="es-ES" sz="1400" b="1" i="0" u="none" strike="noStrike" cap="none" normalizeH="0" baseline="0" dirty="0">
                        <a:ln>
                          <a:noFill/>
                        </a:ln>
                        <a:solidFill>
                          <a:schemeClr val="tx1"/>
                        </a:solidFill>
                        <a:effectLst/>
                        <a:latin typeface="Century Gothic" pitchFamily="34" charset="0"/>
                      </a:endParaRP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8"/>
                  </a:ext>
                </a:extLst>
              </a:tr>
              <a:tr h="30484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a:ln>
                            <a:noFill/>
                          </a:ln>
                          <a:solidFill>
                            <a:schemeClr val="tx1"/>
                          </a:solidFill>
                          <a:effectLst/>
                          <a:latin typeface="Century Gothic" pitchFamily="34" charset="0"/>
                        </a:rPr>
                        <a:t>IX</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a:ln>
                            <a:noFill/>
                          </a:ln>
                          <a:solidFill>
                            <a:schemeClr val="tx1"/>
                          </a:solidFill>
                          <a:effectLst/>
                          <a:latin typeface="Century Gothic" pitchFamily="34" charset="0"/>
                        </a:rPr>
                        <a:t>Asentamientos dependientes</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chemeClr val="tx1"/>
                          </a:solidFill>
                          <a:effectLst/>
                          <a:latin typeface="Century Gothic" pitchFamily="34" charset="0"/>
                        </a:rPr>
                        <a:t>501/</a:t>
                      </a:r>
                      <a:r>
                        <a:rPr kumimoji="0" lang="es-ES" sz="1400" b="1" i="0" u="none" strike="noStrike" cap="none" normalizeH="0" baseline="0" dirty="0" smtClean="0">
                          <a:ln>
                            <a:noFill/>
                          </a:ln>
                          <a:solidFill>
                            <a:srgbClr val="FF0000"/>
                          </a:solidFill>
                          <a:effectLst/>
                          <a:latin typeface="Century Gothic" pitchFamily="34" charset="0"/>
                        </a:rPr>
                        <a:t>304</a:t>
                      </a:r>
                      <a:endParaRPr kumimoji="0" lang="es-ES" sz="1400" b="1" i="0" u="none" strike="noStrike" cap="none" normalizeH="0" baseline="0" dirty="0">
                        <a:ln>
                          <a:noFill/>
                        </a:ln>
                        <a:solidFill>
                          <a:srgbClr val="FF0000"/>
                        </a:solidFill>
                        <a:effectLst/>
                        <a:latin typeface="Century Gothic" pitchFamily="34" charset="0"/>
                      </a:endParaRP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chemeClr val="tx1"/>
                          </a:solidFill>
                          <a:effectLst/>
                          <a:latin typeface="Century Gothic" pitchFamily="34" charset="0"/>
                        </a:rPr>
                        <a:t>&gt;= 100 hab. y &lt; 500 hab. </a:t>
                      </a:r>
                      <a:r>
                        <a:rPr kumimoji="0" lang="es-ES" sz="1400" b="1" i="0" u="none" strike="noStrike" cap="none" normalizeH="0" baseline="0" dirty="0">
                          <a:ln>
                            <a:noFill/>
                          </a:ln>
                          <a:solidFill>
                            <a:schemeClr val="tx1"/>
                          </a:solidFill>
                          <a:effectLst/>
                          <a:latin typeface="Century Gothic" pitchFamily="34" charset="0"/>
                        </a:rPr>
                        <a:t>/ Aula </a:t>
                      </a:r>
                      <a:r>
                        <a:rPr kumimoji="0" lang="es-ES" sz="1400" b="1" i="0" u="none" strike="noStrike" cap="none" normalizeH="0" baseline="0" dirty="0" smtClean="0">
                          <a:ln>
                            <a:noFill/>
                          </a:ln>
                          <a:solidFill>
                            <a:schemeClr val="tx1"/>
                          </a:solidFill>
                          <a:effectLst/>
                          <a:latin typeface="Century Gothic" pitchFamily="34" charset="0"/>
                        </a:rPr>
                        <a:t>escolar </a:t>
                      </a:r>
                      <a:r>
                        <a:rPr kumimoji="0" lang="es-ES" sz="1400" b="1" i="0" u="none" strike="noStrike" cap="none" normalizeH="0" baseline="0" dirty="0">
                          <a:ln>
                            <a:noFill/>
                          </a:ln>
                          <a:solidFill>
                            <a:schemeClr val="tx1"/>
                          </a:solidFill>
                          <a:effectLst/>
                          <a:latin typeface="Century Gothic" pitchFamily="34" charset="0"/>
                        </a:rPr>
                        <a:t>/ </a:t>
                      </a:r>
                      <a:r>
                        <a:rPr kumimoji="0" lang="es-ES" sz="1400" b="1" i="0" u="none" strike="noStrike" cap="none" normalizeH="0" baseline="0" dirty="0" err="1" smtClean="0">
                          <a:ln>
                            <a:noFill/>
                          </a:ln>
                          <a:solidFill>
                            <a:schemeClr val="tx1"/>
                          </a:solidFill>
                          <a:effectLst/>
                          <a:latin typeface="Century Gothic" pitchFamily="34" charset="0"/>
                        </a:rPr>
                        <a:t>Ind.Pot</a:t>
                      </a:r>
                      <a:r>
                        <a:rPr kumimoji="0" lang="es-ES" sz="1400" b="1" i="0" u="none" strike="noStrike" cap="none" normalizeH="0" baseline="0" dirty="0" smtClean="0">
                          <a:ln>
                            <a:noFill/>
                          </a:ln>
                          <a:solidFill>
                            <a:schemeClr val="tx1"/>
                          </a:solidFill>
                          <a:effectLst/>
                          <a:latin typeface="Century Gothic" pitchFamily="34" charset="0"/>
                        </a:rPr>
                        <a:t> (1/7)/</a:t>
                      </a:r>
                      <a:r>
                        <a:rPr kumimoji="0" lang="es-ES" sz="1400" b="1" i="0" u="none" strike="noStrike" cap="none" normalizeH="0" baseline="0" dirty="0" err="1" smtClean="0">
                          <a:ln>
                            <a:noFill/>
                          </a:ln>
                          <a:solidFill>
                            <a:schemeClr val="tx1"/>
                          </a:solidFill>
                          <a:effectLst/>
                          <a:latin typeface="Century Gothic" pitchFamily="34" charset="0"/>
                        </a:rPr>
                        <a:t>I.Viab</a:t>
                      </a:r>
                      <a:r>
                        <a:rPr kumimoji="0" lang="es-ES" sz="1400" b="1" i="0" u="none" strike="noStrike" cap="none" normalizeH="0" baseline="0" dirty="0" smtClean="0">
                          <a:ln>
                            <a:noFill/>
                          </a:ln>
                          <a:solidFill>
                            <a:schemeClr val="tx1"/>
                          </a:solidFill>
                          <a:effectLst/>
                          <a:latin typeface="Century Gothic" pitchFamily="34" charset="0"/>
                        </a:rPr>
                        <a:t>. = 0</a:t>
                      </a:r>
                      <a:endParaRPr kumimoji="0" lang="es-ES" sz="1400" b="1" i="0" u="none" strike="noStrike" cap="none" normalizeH="0" baseline="0" dirty="0">
                        <a:ln>
                          <a:noFill/>
                        </a:ln>
                        <a:solidFill>
                          <a:schemeClr val="tx1"/>
                        </a:solidFill>
                        <a:effectLst/>
                        <a:latin typeface="Century Gothic" pitchFamily="34" charset="0"/>
                      </a:endParaRP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9"/>
                  </a:ext>
                </a:extLst>
              </a:tr>
              <a:tr h="51822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a:ln>
                            <a:noFill/>
                          </a:ln>
                          <a:solidFill>
                            <a:schemeClr val="tx1"/>
                          </a:solidFill>
                          <a:effectLst/>
                          <a:latin typeface="Century Gothic" pitchFamily="34" charset="0"/>
                        </a:rPr>
                        <a:t>X</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a:ln>
                            <a:noFill/>
                          </a:ln>
                          <a:solidFill>
                            <a:schemeClr val="tx1"/>
                          </a:solidFill>
                          <a:effectLst/>
                          <a:latin typeface="Century Gothic" pitchFamily="34" charset="0"/>
                        </a:rPr>
                        <a:t>Asentamientos dependientes de problemática viabilidad</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chemeClr val="tx1"/>
                          </a:solidFill>
                          <a:effectLst/>
                          <a:latin typeface="Century Gothic" pitchFamily="34" charset="0"/>
                        </a:rPr>
                        <a:t>808/</a:t>
                      </a:r>
                      <a:r>
                        <a:rPr kumimoji="0" lang="es-ES" sz="1400" b="1" i="0" u="none" strike="noStrike" cap="none" normalizeH="0" baseline="0" dirty="0" smtClean="0">
                          <a:ln>
                            <a:noFill/>
                          </a:ln>
                          <a:solidFill>
                            <a:srgbClr val="FF0000"/>
                          </a:solidFill>
                          <a:effectLst/>
                          <a:latin typeface="Century Gothic" pitchFamily="34" charset="0"/>
                        </a:rPr>
                        <a:t>213</a:t>
                      </a:r>
                      <a:endParaRPr kumimoji="0" lang="es-ES" sz="1400" b="1" i="0" u="none" strike="noStrike" cap="none" normalizeH="0" baseline="0" dirty="0">
                        <a:ln>
                          <a:noFill/>
                        </a:ln>
                        <a:solidFill>
                          <a:srgbClr val="FF0000"/>
                        </a:solidFill>
                        <a:effectLst/>
                        <a:latin typeface="Century Gothic" pitchFamily="34" charset="0"/>
                      </a:endParaRP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a:ln>
                            <a:noFill/>
                          </a:ln>
                          <a:solidFill>
                            <a:schemeClr val="tx1"/>
                          </a:solidFill>
                          <a:effectLst/>
                          <a:latin typeface="Century Gothic" pitchFamily="34" charset="0"/>
                        </a:rPr>
                        <a:t>&lt; </a:t>
                      </a:r>
                      <a:r>
                        <a:rPr kumimoji="0" lang="es-ES" sz="1400" b="1" i="0" u="none" strike="noStrike" cap="none" normalizeH="0" baseline="0" dirty="0" smtClean="0">
                          <a:ln>
                            <a:noFill/>
                          </a:ln>
                          <a:solidFill>
                            <a:schemeClr val="tx1"/>
                          </a:solidFill>
                          <a:effectLst/>
                          <a:latin typeface="Century Gothic" pitchFamily="34" charset="0"/>
                        </a:rPr>
                        <a:t>100 / sin escuela / </a:t>
                      </a:r>
                      <a:r>
                        <a:rPr kumimoji="0" lang="es-ES" sz="1400" b="1" i="0" u="none" strike="noStrike" cap="none" normalizeH="0" baseline="0" dirty="0" err="1" smtClean="0">
                          <a:ln>
                            <a:noFill/>
                          </a:ln>
                          <a:solidFill>
                            <a:schemeClr val="tx1"/>
                          </a:solidFill>
                          <a:effectLst/>
                          <a:latin typeface="Century Gothic" pitchFamily="34" charset="0"/>
                        </a:rPr>
                        <a:t>Ind.Pot</a:t>
                      </a:r>
                      <a:r>
                        <a:rPr kumimoji="0" lang="es-ES" sz="1400" b="1" i="0" u="none" strike="noStrike" cap="none" normalizeH="0" baseline="0" dirty="0" smtClean="0">
                          <a:ln>
                            <a:noFill/>
                          </a:ln>
                          <a:solidFill>
                            <a:schemeClr val="tx1"/>
                          </a:solidFill>
                          <a:effectLst/>
                          <a:latin typeface="Century Gothic" pitchFamily="34" charset="0"/>
                        </a:rPr>
                        <a:t> (0/7) / </a:t>
                      </a:r>
                      <a:r>
                        <a:rPr kumimoji="0" lang="es-ES" sz="1400" b="1" i="0" u="none" strike="noStrike" cap="none" normalizeH="0" baseline="0" dirty="0" err="1" smtClean="0">
                          <a:ln>
                            <a:noFill/>
                          </a:ln>
                          <a:solidFill>
                            <a:schemeClr val="tx1"/>
                          </a:solidFill>
                          <a:effectLst/>
                          <a:latin typeface="Century Gothic" pitchFamily="34" charset="0"/>
                        </a:rPr>
                        <a:t>I.Viab</a:t>
                      </a:r>
                      <a:r>
                        <a:rPr kumimoji="0" lang="es-ES" sz="1400" b="1" i="0" u="none" strike="noStrike" cap="none" normalizeH="0" baseline="0" dirty="0" smtClean="0">
                          <a:ln>
                            <a:noFill/>
                          </a:ln>
                          <a:solidFill>
                            <a:schemeClr val="tx1"/>
                          </a:solidFill>
                          <a:effectLst/>
                          <a:latin typeface="Century Gothic" pitchFamily="34" charset="0"/>
                        </a:rPr>
                        <a:t>. &lt; 0</a:t>
                      </a:r>
                      <a:endParaRPr kumimoji="0" lang="es-ES" sz="1400" b="1" i="0" u="none" strike="noStrike" cap="none" normalizeH="0" baseline="0" dirty="0">
                        <a:ln>
                          <a:noFill/>
                        </a:ln>
                        <a:solidFill>
                          <a:schemeClr val="tx1"/>
                        </a:solidFill>
                        <a:effectLst/>
                        <a:latin typeface="Century Gothic" pitchFamily="34" charset="0"/>
                      </a:endParaRP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10"/>
                  </a:ext>
                </a:extLst>
              </a:tr>
              <a:tr h="30484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a:ln>
                            <a:noFill/>
                          </a:ln>
                          <a:solidFill>
                            <a:schemeClr val="tx1"/>
                          </a:solidFill>
                          <a:effectLst/>
                          <a:latin typeface="Century Gothic" pitchFamily="34" charset="0"/>
                        </a:rPr>
                        <a:t>XI</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a:ln>
                            <a:noFill/>
                          </a:ln>
                          <a:solidFill>
                            <a:schemeClr val="tx1"/>
                          </a:solidFill>
                          <a:effectLst/>
                          <a:latin typeface="Century Gothic" pitchFamily="34" charset="0"/>
                        </a:rPr>
                        <a:t>Asentamientos deshabitados</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chemeClr val="tx1"/>
                          </a:solidFill>
                          <a:effectLst/>
                          <a:latin typeface="Century Gothic" pitchFamily="34" charset="0"/>
                        </a:rPr>
                        <a:t>77/</a:t>
                      </a:r>
                      <a:r>
                        <a:rPr kumimoji="0" lang="es-ES" sz="1400" b="1" i="0" u="none" strike="noStrike" cap="none" normalizeH="0" baseline="0" dirty="0" smtClean="0">
                          <a:ln>
                            <a:noFill/>
                          </a:ln>
                          <a:solidFill>
                            <a:srgbClr val="FF0000"/>
                          </a:solidFill>
                          <a:effectLst/>
                          <a:latin typeface="Century Gothic" pitchFamily="34" charset="0"/>
                        </a:rPr>
                        <a:t>0</a:t>
                      </a:r>
                      <a:endParaRPr kumimoji="0" lang="es-ES" sz="1400" b="1" i="0" u="none" strike="noStrike" cap="none" normalizeH="0" baseline="0" dirty="0">
                        <a:ln>
                          <a:noFill/>
                        </a:ln>
                        <a:solidFill>
                          <a:srgbClr val="FF0000"/>
                        </a:solidFill>
                        <a:effectLst/>
                        <a:latin typeface="Century Gothic" pitchFamily="34" charset="0"/>
                      </a:endParaRP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a:ln>
                            <a:noFill/>
                          </a:ln>
                          <a:solidFill>
                            <a:schemeClr val="tx1"/>
                          </a:solidFill>
                          <a:effectLst/>
                          <a:latin typeface="Century Gothic" pitchFamily="34" charset="0"/>
                        </a:rPr>
                        <a:t>0 hab. Según Nomenclátor</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11"/>
                  </a:ext>
                </a:extLst>
              </a:tr>
              <a:tr h="30484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a:ln>
                            <a:noFill/>
                          </a:ln>
                          <a:solidFill>
                            <a:schemeClr val="tx1"/>
                          </a:solidFill>
                          <a:effectLst/>
                          <a:latin typeface="Century Gothic" pitchFamily="34" charset="0"/>
                        </a:rPr>
                        <a:t>XII</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a:ln>
                            <a:noFill/>
                          </a:ln>
                          <a:solidFill>
                            <a:schemeClr val="tx1"/>
                          </a:solidFill>
                          <a:effectLst/>
                          <a:latin typeface="Century Gothic" pitchFamily="34" charset="0"/>
                        </a:rPr>
                        <a:t>Asentamientos aislados</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s-ES" sz="1400" b="1" i="0" u="none" strike="noStrike" cap="none" normalizeH="0" baseline="0">
                        <a:ln>
                          <a:noFill/>
                        </a:ln>
                        <a:solidFill>
                          <a:srgbClr val="FF0000"/>
                        </a:solidFill>
                        <a:effectLst/>
                        <a:latin typeface="Century Gothic" pitchFamily="34" charset="0"/>
                      </a:endParaRP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400" b="1" i="0" u="none" strike="noStrike" cap="none" normalizeH="0" baseline="0" dirty="0">
                        <a:ln>
                          <a:noFill/>
                        </a:ln>
                        <a:solidFill>
                          <a:schemeClr val="tx1"/>
                        </a:solidFill>
                        <a:effectLst/>
                        <a:latin typeface="Century Gothic" pitchFamily="34" charset="0"/>
                      </a:endParaRP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12"/>
                  </a:ext>
                </a:extLst>
              </a:tr>
            </a:tbl>
          </a:graphicData>
        </a:graphic>
      </p:graphicFrame>
      <p:sp>
        <p:nvSpPr>
          <p:cNvPr id="11" name="6 Rectángulo"/>
          <p:cNvSpPr/>
          <p:nvPr/>
        </p:nvSpPr>
        <p:spPr>
          <a:xfrm>
            <a:off x="0" y="117212"/>
            <a:ext cx="9144000" cy="230832"/>
          </a:xfrm>
          <a:prstGeom prst="rect">
            <a:avLst/>
          </a:prstGeom>
          <a:solidFill>
            <a:srgbClr val="FFC000">
              <a:alpha val="20000"/>
            </a:srgbClr>
          </a:solidFill>
        </p:spPr>
        <p:txBody>
          <a:bodyPr wrap="square">
            <a:spAutoFit/>
          </a:bodyPr>
          <a:lstStyle/>
          <a:p>
            <a:pPr algn="ctr"/>
            <a:r>
              <a:rPr lang="es-ES" sz="900" b="1" dirty="0" smtClean="0">
                <a:latin typeface="Helvetica" panose="020B0504020202030204" pitchFamily="34" charset="0"/>
              </a:rPr>
              <a:t>CONVOCATORIA DE SUBVENCIONES 2020 CON CARGO AL FONDO DE COHESIÓN TERRITORIAL / EMPRESAS</a:t>
            </a:r>
            <a:endParaRPr lang="es-ES" sz="900" dirty="0">
              <a:latin typeface="Helvetica" panose="020B0504020202030204" pitchFamily="34" charset="0"/>
            </a:endParaRPr>
          </a:p>
        </p:txBody>
      </p:sp>
    </p:spTree>
    <p:extLst>
      <p:ext uri="{BB962C8B-B14F-4D97-AF65-F5344CB8AC3E}">
        <p14:creationId xmlns:p14="http://schemas.microsoft.com/office/powerpoint/2010/main" val="2214654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ou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173982" y="718491"/>
            <a:ext cx="8574482" cy="338554"/>
          </a:xfrm>
          <a:prstGeom prst="rect">
            <a:avLst/>
          </a:prstGeom>
        </p:spPr>
        <p:txBody>
          <a:bodyPr wrap="square">
            <a:spAutoFit/>
          </a:bodyPr>
          <a:lstStyle/>
          <a:p>
            <a:pPr algn="just"/>
            <a:r>
              <a:rPr lang="es-ES" sz="1600" b="1" dirty="0">
                <a:latin typeface="Century Gothic" panose="020B0502020202020204" pitchFamily="34" charset="0"/>
                <a:cs typeface="Helvetica" panose="020B0604020202020204" pitchFamily="34" charset="0"/>
              </a:rPr>
              <a:t>2. CONVOCATORIA AÑO 2020</a:t>
            </a: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48464" y="6489792"/>
            <a:ext cx="299095" cy="251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CuadroTexto 9">
            <a:extLst>
              <a:ext uri="{FF2B5EF4-FFF2-40B4-BE49-F238E27FC236}">
                <a16:creationId xmlns:a16="http://schemas.microsoft.com/office/drawing/2014/main" id="{423FC9DA-D1F2-4A78-8921-CF2F13F74BAA}"/>
              </a:ext>
            </a:extLst>
          </p:cNvPr>
          <p:cNvSpPr txBox="1"/>
          <p:nvPr/>
        </p:nvSpPr>
        <p:spPr>
          <a:xfrm>
            <a:off x="251520" y="1047492"/>
            <a:ext cx="8796039" cy="369332"/>
          </a:xfrm>
          <a:prstGeom prst="rect">
            <a:avLst/>
          </a:prstGeom>
          <a:noFill/>
        </p:spPr>
        <p:txBody>
          <a:bodyPr wrap="square" rtlCol="0">
            <a:spAutoFit/>
          </a:bodyPr>
          <a:lstStyle/>
          <a:p>
            <a:r>
              <a:rPr lang="es-ES" b="1" dirty="0" smtClean="0">
                <a:solidFill>
                  <a:srgbClr val="FF0000"/>
                </a:solidFill>
                <a:latin typeface="Century Gothic" panose="020B0502020202020204" pitchFamily="34" charset="0"/>
              </a:rPr>
              <a:t>Criterios de adjudicación:  </a:t>
            </a:r>
            <a:r>
              <a:rPr lang="es-ES" b="1" dirty="0" smtClean="0">
                <a:latin typeface="Century Gothic" panose="020B0502020202020204" pitchFamily="34" charset="0"/>
              </a:rPr>
              <a:t>Rango del Sistema de Municipios / Asentamientos</a:t>
            </a:r>
          </a:p>
        </p:txBody>
      </p:sp>
      <p:sp>
        <p:nvSpPr>
          <p:cNvPr id="9" name="8 CuadroTexto"/>
          <p:cNvSpPr txBox="1"/>
          <p:nvPr/>
        </p:nvSpPr>
        <p:spPr>
          <a:xfrm>
            <a:off x="1364879" y="1700808"/>
            <a:ext cx="6192688" cy="4862870"/>
          </a:xfrm>
          <a:prstGeom prst="rect">
            <a:avLst/>
          </a:prstGeom>
          <a:noFill/>
        </p:spPr>
        <p:txBody>
          <a:bodyPr wrap="square" rtlCol="0">
            <a:spAutoFit/>
          </a:bodyPr>
          <a:lstStyle/>
          <a:p>
            <a:pPr marL="285750" indent="-285750" algn="just">
              <a:buFont typeface="Arial" panose="020B0604020202020204" pitchFamily="34" charset="0"/>
              <a:buChar char="•"/>
            </a:pPr>
            <a:r>
              <a:rPr lang="es-ES" sz="1600" b="1" dirty="0" smtClean="0">
                <a:latin typeface="Century Gothic" panose="020B0502020202020204" pitchFamily="34" charset="0"/>
              </a:rPr>
              <a:t>Utilizado en la convocatoria de </a:t>
            </a:r>
            <a:r>
              <a:rPr lang="es-ES" sz="1600" b="1" dirty="0" smtClean="0">
                <a:solidFill>
                  <a:srgbClr val="FF0000"/>
                </a:solidFill>
                <a:latin typeface="Century Gothic" panose="020B0502020202020204" pitchFamily="34" charset="0"/>
              </a:rPr>
              <a:t>subvenciones con cargo al Fondo de Cohesión Territorial </a:t>
            </a:r>
            <a:r>
              <a:rPr lang="es-ES" sz="1600" b="1" dirty="0" smtClean="0">
                <a:latin typeface="Century Gothic" panose="020B0502020202020204" pitchFamily="34" charset="0"/>
              </a:rPr>
              <a:t>(FCT) de 2018 para entidades locales.</a:t>
            </a:r>
          </a:p>
          <a:p>
            <a:pPr marL="285750" indent="-285750" algn="just">
              <a:buFont typeface="Arial" panose="020B0604020202020204" pitchFamily="34" charset="0"/>
              <a:buChar char="•"/>
            </a:pPr>
            <a:r>
              <a:rPr lang="es-ES" sz="1600" b="1" dirty="0" smtClean="0">
                <a:latin typeface="Century Gothic" panose="020B0502020202020204" pitchFamily="34" charset="0"/>
              </a:rPr>
              <a:t>Utilizado por la Dirección General de Administración Local en la convocatoria de </a:t>
            </a:r>
            <a:r>
              <a:rPr lang="es-ES" sz="1600" b="1" dirty="0" smtClean="0">
                <a:solidFill>
                  <a:srgbClr val="FF0000"/>
                </a:solidFill>
                <a:latin typeface="Century Gothic" panose="020B0502020202020204" pitchFamily="34" charset="0"/>
              </a:rPr>
              <a:t>subvenciones para el Fondo de Inversiones de Teruel</a:t>
            </a:r>
            <a:r>
              <a:rPr lang="es-ES" sz="1600" b="1" dirty="0" smtClean="0">
                <a:latin typeface="Century Gothic" panose="020B0502020202020204" pitchFamily="34" charset="0"/>
              </a:rPr>
              <a:t> para 2018 </a:t>
            </a:r>
            <a:r>
              <a:rPr lang="es-ES" sz="1600" dirty="0" smtClean="0">
                <a:latin typeface="Century Gothic" panose="020B0502020202020204" pitchFamily="34" charset="0"/>
              </a:rPr>
              <a:t>(</a:t>
            </a:r>
            <a:r>
              <a:rPr lang="es-ES" sz="1600" dirty="0" smtClean="0"/>
              <a:t>ORDEN PRE/265/2019, de 14 de marzo)</a:t>
            </a:r>
          </a:p>
          <a:p>
            <a:pPr marL="285750" indent="-285750" algn="just">
              <a:buFont typeface="Arial" panose="020B0604020202020204" pitchFamily="34" charset="0"/>
              <a:buChar char="•"/>
            </a:pPr>
            <a:r>
              <a:rPr lang="es-ES" sz="1600" b="1" dirty="0">
                <a:latin typeface="Century Gothic" panose="020B0502020202020204" pitchFamily="34" charset="0"/>
              </a:rPr>
              <a:t>Utilizado por la Dirección General de Vivienda en la convocatoria de </a:t>
            </a:r>
            <a:r>
              <a:rPr lang="es-ES" sz="1600" b="1" dirty="0">
                <a:solidFill>
                  <a:srgbClr val="FF0000"/>
                </a:solidFill>
                <a:latin typeface="Century Gothic" panose="020B0502020202020204" pitchFamily="34" charset="0"/>
              </a:rPr>
              <a:t>subvenciones en materia de rehabilitación de </a:t>
            </a:r>
            <a:r>
              <a:rPr lang="es-ES" sz="1600" b="1" dirty="0" smtClean="0">
                <a:solidFill>
                  <a:srgbClr val="FF0000"/>
                </a:solidFill>
                <a:latin typeface="Century Gothic" panose="020B0502020202020204" pitchFamily="34" charset="0"/>
              </a:rPr>
              <a:t>edificios </a:t>
            </a:r>
            <a:r>
              <a:rPr lang="es-ES" sz="1600" b="1" dirty="0">
                <a:solidFill>
                  <a:srgbClr val="FF0000"/>
                </a:solidFill>
                <a:latin typeface="Century Gothic" panose="020B0502020202020204" pitchFamily="34" charset="0"/>
              </a:rPr>
              <a:t>y viviendas</a:t>
            </a:r>
            <a:r>
              <a:rPr lang="es-ES" sz="1600" b="1" dirty="0">
                <a:latin typeface="Century Gothic" panose="020B0502020202020204" pitchFamily="34" charset="0"/>
              </a:rPr>
              <a:t>, correspondientes al Plan Estatal de Vivienda 2018-2021, para el año 2018. </a:t>
            </a:r>
            <a:r>
              <a:rPr lang="es-ES" sz="1600" dirty="0">
                <a:latin typeface="Century Gothic" panose="020B0502020202020204" pitchFamily="34" charset="0"/>
              </a:rPr>
              <a:t>(</a:t>
            </a:r>
            <a:r>
              <a:rPr lang="es-ES" sz="1600" dirty="0"/>
              <a:t>ORDEN VMV/1290/2018, de 26 de julio</a:t>
            </a:r>
            <a:r>
              <a:rPr lang="es-ES" sz="1600" dirty="0" smtClean="0">
                <a:latin typeface="Century Gothic" panose="020B0502020202020204" pitchFamily="34" charset="0"/>
              </a:rPr>
              <a:t>)</a:t>
            </a:r>
          </a:p>
          <a:p>
            <a:pPr marL="285750" indent="-285750" algn="just">
              <a:buFont typeface="Arial" panose="020B0604020202020204" pitchFamily="34" charset="0"/>
              <a:buChar char="•"/>
            </a:pPr>
            <a:r>
              <a:rPr lang="es-ES" sz="1600" b="1" dirty="0">
                <a:latin typeface="Century Gothic" panose="020B0502020202020204" pitchFamily="34" charset="0"/>
              </a:rPr>
              <a:t>Incluido como criterio en el </a:t>
            </a:r>
            <a:r>
              <a:rPr lang="es-ES" sz="1600" b="1" dirty="0">
                <a:solidFill>
                  <a:srgbClr val="FF0000"/>
                </a:solidFill>
                <a:latin typeface="Century Gothic" panose="020B0502020202020204" pitchFamily="34" charset="0"/>
              </a:rPr>
              <a:t>Anteproyecto de Ley </a:t>
            </a:r>
            <a:r>
              <a:rPr lang="es-ES" sz="1600" b="1" dirty="0" smtClean="0">
                <a:solidFill>
                  <a:srgbClr val="FF0000"/>
                </a:solidFill>
                <a:latin typeface="Century Gothic" panose="020B0502020202020204" pitchFamily="34" charset="0"/>
              </a:rPr>
              <a:t>Reguladora </a:t>
            </a:r>
            <a:r>
              <a:rPr lang="es-ES" sz="1600" b="1" dirty="0">
                <a:solidFill>
                  <a:srgbClr val="FF0000"/>
                </a:solidFill>
                <a:latin typeface="Century Gothic" panose="020B0502020202020204" pitchFamily="34" charset="0"/>
              </a:rPr>
              <a:t>del Fondo Aragonés </a:t>
            </a:r>
            <a:r>
              <a:rPr lang="es-ES" sz="1600" b="1" dirty="0" smtClean="0">
                <a:solidFill>
                  <a:srgbClr val="FF0000"/>
                </a:solidFill>
                <a:latin typeface="Century Gothic" panose="020B0502020202020204" pitchFamily="34" charset="0"/>
              </a:rPr>
              <a:t>de Financiación </a:t>
            </a:r>
            <a:r>
              <a:rPr lang="es-ES" sz="1600" b="1" dirty="0">
                <a:solidFill>
                  <a:srgbClr val="FF0000"/>
                </a:solidFill>
                <a:latin typeface="Century Gothic" panose="020B0502020202020204" pitchFamily="34" charset="0"/>
              </a:rPr>
              <a:t>Municipal</a:t>
            </a:r>
          </a:p>
          <a:p>
            <a:pPr marL="285750" indent="-285750" algn="just">
              <a:buFont typeface="Arial" panose="020B0604020202020204" pitchFamily="34" charset="0"/>
              <a:buChar char="•"/>
            </a:pPr>
            <a:endParaRPr lang="es-ES" sz="1600" dirty="0" smtClean="0">
              <a:latin typeface="Century Gothic" panose="020B0502020202020204" pitchFamily="34" charset="0"/>
            </a:endParaRPr>
          </a:p>
          <a:p>
            <a:pPr algn="just"/>
            <a:endParaRPr lang="es-ES" sz="1600" dirty="0">
              <a:latin typeface="Century Gothic" panose="020B0502020202020204" pitchFamily="34" charset="0"/>
            </a:endParaRPr>
          </a:p>
          <a:p>
            <a:pPr marL="285750" indent="-285750" algn="just">
              <a:buFont typeface="Arial" panose="020B0604020202020204" pitchFamily="34" charset="0"/>
              <a:buChar char="•"/>
            </a:pPr>
            <a:r>
              <a:rPr lang="es-ES" sz="1600" b="1" dirty="0" smtClean="0">
                <a:solidFill>
                  <a:srgbClr val="0000FF"/>
                </a:solidFill>
                <a:latin typeface="Century Gothic" panose="020B0502020202020204" pitchFamily="34" charset="0"/>
              </a:rPr>
              <a:t>La puntuación se adjudica en función del rango del municipio o asentamiento en el que se sitúa la actuación</a:t>
            </a:r>
            <a:endParaRPr lang="es-ES" sz="1600" b="1" dirty="0">
              <a:solidFill>
                <a:srgbClr val="0000FF"/>
              </a:solidFill>
              <a:latin typeface="Century Gothic" panose="020B0502020202020204" pitchFamily="34" charset="0"/>
            </a:endParaRPr>
          </a:p>
        </p:txBody>
      </p:sp>
      <p:sp>
        <p:nvSpPr>
          <p:cNvPr id="11" name="6 Rectángulo"/>
          <p:cNvSpPr/>
          <p:nvPr/>
        </p:nvSpPr>
        <p:spPr>
          <a:xfrm>
            <a:off x="0" y="117212"/>
            <a:ext cx="9144000" cy="230832"/>
          </a:xfrm>
          <a:prstGeom prst="rect">
            <a:avLst/>
          </a:prstGeom>
          <a:solidFill>
            <a:srgbClr val="FFC000">
              <a:alpha val="20000"/>
            </a:srgbClr>
          </a:solidFill>
        </p:spPr>
        <p:txBody>
          <a:bodyPr wrap="square">
            <a:spAutoFit/>
          </a:bodyPr>
          <a:lstStyle/>
          <a:p>
            <a:pPr algn="ctr"/>
            <a:r>
              <a:rPr lang="es-ES" sz="900" b="1" dirty="0" smtClean="0">
                <a:latin typeface="Helvetica" panose="020B0504020202030204" pitchFamily="34" charset="0"/>
              </a:rPr>
              <a:t>CONVOCATORIA DE SUBVENCIONES 2020 CON CARGO AL FONDO DE COHESIÓN TERRITORIAL / EMPRESAS</a:t>
            </a:r>
            <a:endParaRPr lang="es-ES" sz="900" dirty="0">
              <a:latin typeface="Helvetica" panose="020B0504020202030204" pitchFamily="34" charset="0"/>
            </a:endParaRPr>
          </a:p>
        </p:txBody>
      </p:sp>
    </p:spTree>
    <p:extLst>
      <p:ext uri="{BB962C8B-B14F-4D97-AF65-F5344CB8AC3E}">
        <p14:creationId xmlns:p14="http://schemas.microsoft.com/office/powerpoint/2010/main" val="25666232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53024" y="481097"/>
            <a:ext cx="8574482" cy="338554"/>
          </a:xfrm>
          <a:prstGeom prst="rect">
            <a:avLst/>
          </a:prstGeom>
        </p:spPr>
        <p:txBody>
          <a:bodyPr wrap="square">
            <a:spAutoFit/>
          </a:bodyPr>
          <a:lstStyle/>
          <a:p>
            <a:pPr algn="just"/>
            <a:r>
              <a:rPr lang="es-ES" sz="1600" b="1" dirty="0">
                <a:latin typeface="Century Gothic" panose="020B0502020202020204" pitchFamily="34" charset="0"/>
                <a:cs typeface="Helvetica" panose="020B0604020202020204" pitchFamily="34" charset="0"/>
              </a:rPr>
              <a:t>2. CONVOCATORIA AÑO 2020</a:t>
            </a:r>
          </a:p>
        </p:txBody>
      </p:sp>
      <p:sp>
        <p:nvSpPr>
          <p:cNvPr id="10" name="CuadroTexto 9">
            <a:extLst>
              <a:ext uri="{FF2B5EF4-FFF2-40B4-BE49-F238E27FC236}">
                <a16:creationId xmlns:a16="http://schemas.microsoft.com/office/drawing/2014/main" id="{423FC9DA-D1F2-4A78-8921-CF2F13F74BAA}"/>
              </a:ext>
            </a:extLst>
          </p:cNvPr>
          <p:cNvSpPr txBox="1"/>
          <p:nvPr/>
        </p:nvSpPr>
        <p:spPr>
          <a:xfrm>
            <a:off x="324890" y="898680"/>
            <a:ext cx="8796039" cy="1477328"/>
          </a:xfrm>
          <a:prstGeom prst="rect">
            <a:avLst/>
          </a:prstGeom>
          <a:noFill/>
        </p:spPr>
        <p:txBody>
          <a:bodyPr wrap="square" rtlCol="0">
            <a:spAutoFit/>
          </a:bodyPr>
          <a:lstStyle/>
          <a:p>
            <a:r>
              <a:rPr lang="es-ES" b="1" dirty="0" smtClean="0">
                <a:solidFill>
                  <a:srgbClr val="FF0000"/>
                </a:solidFill>
                <a:latin typeface="Century Gothic" panose="020B0502020202020204" pitchFamily="34" charset="0"/>
              </a:rPr>
              <a:t>Tipo 1</a:t>
            </a:r>
          </a:p>
          <a:p>
            <a:r>
              <a:rPr lang="es-ES" b="1" dirty="0">
                <a:latin typeface="Century Gothic" panose="020B0502020202020204" pitchFamily="34" charset="0"/>
              </a:rPr>
              <a:t>Apoyo a la creación de empresas de economía social en el medio rural constituidas preferentemente por mujeres promoviendo, así mismo, el arraigo en el territorio mediante la contratación de jóvenes egresados conjuntamente con la realización de inversiones para su puesta en marcha</a:t>
            </a:r>
            <a:endParaRPr lang="es-ES" b="1" dirty="0" smtClean="0">
              <a:latin typeface="Century Gothic" panose="020B0502020202020204" pitchFamily="34" charset="0"/>
            </a:endParaRPr>
          </a:p>
        </p:txBody>
      </p:sp>
      <p:sp>
        <p:nvSpPr>
          <p:cNvPr id="9" name="8 CuadroTexto"/>
          <p:cNvSpPr txBox="1"/>
          <p:nvPr/>
        </p:nvSpPr>
        <p:spPr>
          <a:xfrm>
            <a:off x="539552" y="2418895"/>
            <a:ext cx="8064896" cy="2062103"/>
          </a:xfrm>
          <a:prstGeom prst="rect">
            <a:avLst/>
          </a:prstGeom>
          <a:noFill/>
          <a:ln>
            <a:solidFill>
              <a:schemeClr val="tx1"/>
            </a:solidFill>
          </a:ln>
        </p:spPr>
        <p:txBody>
          <a:bodyPr wrap="square" rtlCol="0">
            <a:spAutoFit/>
          </a:bodyPr>
          <a:lstStyle/>
          <a:p>
            <a:pPr marL="285750" indent="-285750" algn="just">
              <a:buFont typeface="Arial" panose="020B0604020202020204" pitchFamily="34" charset="0"/>
              <a:buChar char="•"/>
            </a:pPr>
            <a:r>
              <a:rPr lang="es-ES" sz="1600" b="1" dirty="0" smtClean="0">
                <a:latin typeface="Century Gothic" panose="020B0502020202020204" pitchFamily="34" charset="0"/>
              </a:rPr>
              <a:t>Ayuda a la creación de empresas de </a:t>
            </a:r>
            <a:r>
              <a:rPr lang="es-ES" sz="1600" b="1" u="sng" dirty="0" smtClean="0">
                <a:latin typeface="Century Gothic" panose="020B0502020202020204" pitchFamily="34" charset="0"/>
              </a:rPr>
              <a:t>economía social</a:t>
            </a:r>
          </a:p>
          <a:p>
            <a:pPr marL="742950" lvl="1" indent="-285750" algn="just">
              <a:buFont typeface="Arial" panose="020B0604020202020204" pitchFamily="34" charset="0"/>
              <a:buChar char="•"/>
            </a:pPr>
            <a:r>
              <a:rPr lang="es-ES" sz="1600" b="1" dirty="0" smtClean="0">
                <a:solidFill>
                  <a:srgbClr val="0000FF"/>
                </a:solidFill>
                <a:latin typeface="Century Gothic" panose="020B0502020202020204" pitchFamily="34" charset="0"/>
              </a:rPr>
              <a:t>Gastos de constitución: notaría y registro</a:t>
            </a:r>
          </a:p>
          <a:p>
            <a:pPr marL="285750" indent="-285750" algn="just">
              <a:buFont typeface="Arial" panose="020B0604020202020204" pitchFamily="34" charset="0"/>
              <a:buChar char="•"/>
            </a:pPr>
            <a:r>
              <a:rPr lang="es-ES" sz="1600" b="1" dirty="0" smtClean="0">
                <a:latin typeface="Century Gothic" panose="020B0502020202020204" pitchFamily="34" charset="0"/>
              </a:rPr>
              <a:t>Ayuda a la contratación de empleados en la empresa de </a:t>
            </a:r>
            <a:r>
              <a:rPr lang="es-ES" sz="1600" b="1" u="sng" dirty="0" smtClean="0">
                <a:latin typeface="Century Gothic" panose="020B0502020202020204" pitchFamily="34" charset="0"/>
              </a:rPr>
              <a:t>economía social</a:t>
            </a:r>
          </a:p>
          <a:p>
            <a:pPr marL="742950" lvl="1" indent="-285750" algn="just">
              <a:buFont typeface="Arial" panose="020B0604020202020204" pitchFamily="34" charset="0"/>
              <a:buChar char="•"/>
            </a:pPr>
            <a:r>
              <a:rPr lang="es-ES" sz="1600" b="1" dirty="0" smtClean="0">
                <a:solidFill>
                  <a:srgbClr val="0000FF"/>
                </a:solidFill>
                <a:latin typeface="Century Gothic" panose="020B0502020202020204" pitchFamily="34" charset="0"/>
              </a:rPr>
              <a:t>Contratos de carácter indefinido</a:t>
            </a:r>
          </a:p>
          <a:p>
            <a:pPr marL="742950" lvl="1" indent="-285750" algn="just">
              <a:buFont typeface="Arial" panose="020B0604020202020204" pitchFamily="34" charset="0"/>
              <a:buChar char="•"/>
            </a:pPr>
            <a:r>
              <a:rPr lang="es-ES" sz="1600" b="1" dirty="0" smtClean="0">
                <a:solidFill>
                  <a:srgbClr val="0000FF"/>
                </a:solidFill>
                <a:latin typeface="Century Gothic" panose="020B0502020202020204" pitchFamily="34" charset="0"/>
              </a:rPr>
              <a:t>Salarios y Seguridad Social (hasta el 31 de octubre)</a:t>
            </a:r>
          </a:p>
          <a:p>
            <a:pPr marL="742950" lvl="1" indent="-285750" algn="just">
              <a:buFont typeface="Arial" panose="020B0604020202020204" pitchFamily="34" charset="0"/>
              <a:buChar char="•"/>
            </a:pPr>
            <a:r>
              <a:rPr lang="es-ES" sz="1600" b="1" dirty="0" smtClean="0">
                <a:solidFill>
                  <a:srgbClr val="0000FF"/>
                </a:solidFill>
                <a:latin typeface="Century Gothic" panose="020B0502020202020204" pitchFamily="34" charset="0"/>
              </a:rPr>
              <a:t>Cotización de autónomos para nuevas altas</a:t>
            </a:r>
          </a:p>
          <a:p>
            <a:pPr marL="0" lvl="1" algn="ctr"/>
            <a:r>
              <a:rPr lang="es-ES" sz="1600" b="1" dirty="0">
                <a:solidFill>
                  <a:srgbClr val="FF0000"/>
                </a:solidFill>
                <a:latin typeface="Century Gothic" panose="020B0502020202020204" pitchFamily="34" charset="0"/>
              </a:rPr>
              <a:t>Esta ayuda debe ser solicitada conjuntamente con, al menos, una ayuda a la inversión en la empresa (Tipos 2, 3, 4 o 5) </a:t>
            </a:r>
          </a:p>
        </p:txBody>
      </p:sp>
      <p:sp>
        <p:nvSpPr>
          <p:cNvPr id="11" name="6 Rectángulo"/>
          <p:cNvSpPr/>
          <p:nvPr/>
        </p:nvSpPr>
        <p:spPr>
          <a:xfrm>
            <a:off x="0" y="117212"/>
            <a:ext cx="9144000" cy="230832"/>
          </a:xfrm>
          <a:prstGeom prst="rect">
            <a:avLst/>
          </a:prstGeom>
          <a:solidFill>
            <a:srgbClr val="FFC000">
              <a:alpha val="20000"/>
            </a:srgbClr>
          </a:solidFill>
        </p:spPr>
        <p:txBody>
          <a:bodyPr wrap="square">
            <a:spAutoFit/>
          </a:bodyPr>
          <a:lstStyle/>
          <a:p>
            <a:pPr algn="ctr"/>
            <a:r>
              <a:rPr lang="es-ES" sz="900" b="1" dirty="0" smtClean="0">
                <a:latin typeface="Helvetica" panose="020B0504020202030204" pitchFamily="34" charset="0"/>
              </a:rPr>
              <a:t>CONVOCATORIA DE SUBVENCIONES 2020 CON CARGO AL FONDO DE COHESIÓN TERRITORIAL / EMPRESAS</a:t>
            </a:r>
            <a:endParaRPr lang="es-ES" sz="900" dirty="0">
              <a:latin typeface="Helvetica" panose="020B0504020202030204" pitchFamily="34" charset="0"/>
            </a:endParaRPr>
          </a:p>
        </p:txBody>
      </p:sp>
      <p:sp>
        <p:nvSpPr>
          <p:cNvPr id="7" name="8 CuadroTexto"/>
          <p:cNvSpPr txBox="1"/>
          <p:nvPr/>
        </p:nvSpPr>
        <p:spPr>
          <a:xfrm>
            <a:off x="539552" y="4573481"/>
            <a:ext cx="8064896" cy="1569660"/>
          </a:xfrm>
          <a:prstGeom prst="rect">
            <a:avLst/>
          </a:prstGeom>
          <a:noFill/>
          <a:ln>
            <a:solidFill>
              <a:schemeClr val="tx1"/>
            </a:solidFill>
          </a:ln>
        </p:spPr>
        <p:txBody>
          <a:bodyPr wrap="square" rtlCol="0">
            <a:spAutoFit/>
          </a:bodyPr>
          <a:lstStyle/>
          <a:p>
            <a:pPr marL="285750" indent="-285750" algn="just">
              <a:buFont typeface="Arial" panose="020B0604020202020204" pitchFamily="34" charset="0"/>
              <a:buChar char="•"/>
            </a:pPr>
            <a:r>
              <a:rPr lang="es-ES" sz="1600" b="1" dirty="0" smtClean="0">
                <a:latin typeface="Century Gothic" panose="020B0502020202020204" pitchFamily="34" charset="0"/>
              </a:rPr>
              <a:t>Ayuda </a:t>
            </a:r>
            <a:r>
              <a:rPr lang="es-ES" sz="1600" b="1" dirty="0">
                <a:latin typeface="Century Gothic" panose="020B0502020202020204" pitchFamily="34" charset="0"/>
              </a:rPr>
              <a:t>a la contratación de </a:t>
            </a:r>
            <a:r>
              <a:rPr lang="es-ES" sz="1600" b="1" dirty="0" smtClean="0">
                <a:latin typeface="Century Gothic" panose="020B0502020202020204" pitchFamily="34" charset="0"/>
              </a:rPr>
              <a:t>jóvenes egresados (no es imprescindible ser empresa de economía social)</a:t>
            </a:r>
          </a:p>
          <a:p>
            <a:pPr marL="742950" lvl="1" indent="-285750" algn="just">
              <a:buFont typeface="Arial" panose="020B0604020202020204" pitchFamily="34" charset="0"/>
              <a:buChar char="•"/>
            </a:pPr>
            <a:r>
              <a:rPr lang="es-ES" sz="1600" b="1" dirty="0">
                <a:solidFill>
                  <a:srgbClr val="0000FF"/>
                </a:solidFill>
                <a:latin typeface="Century Gothic" panose="020B0502020202020204" pitchFamily="34" charset="0"/>
              </a:rPr>
              <a:t>Contratos de carácter indefinido</a:t>
            </a:r>
          </a:p>
          <a:p>
            <a:pPr marL="742950" lvl="1" indent="-285750" algn="just">
              <a:buFont typeface="Arial" panose="020B0604020202020204" pitchFamily="34" charset="0"/>
              <a:buChar char="•"/>
            </a:pPr>
            <a:r>
              <a:rPr lang="es-ES" sz="1600" b="1" dirty="0">
                <a:solidFill>
                  <a:srgbClr val="0000FF"/>
                </a:solidFill>
                <a:latin typeface="Century Gothic" panose="020B0502020202020204" pitchFamily="34" charset="0"/>
              </a:rPr>
              <a:t>Salarios y Seguridad Social (hasta el 31 de octubre)</a:t>
            </a:r>
          </a:p>
          <a:p>
            <a:pPr marL="0" lvl="1" algn="ctr"/>
            <a:r>
              <a:rPr lang="es-ES" sz="1600" b="1" dirty="0">
                <a:solidFill>
                  <a:srgbClr val="FF0000"/>
                </a:solidFill>
                <a:latin typeface="Century Gothic" panose="020B0502020202020204" pitchFamily="34" charset="0"/>
              </a:rPr>
              <a:t>Esta ayuda debe ser </a:t>
            </a:r>
            <a:r>
              <a:rPr lang="es-ES" sz="1600" b="1" dirty="0" smtClean="0">
                <a:solidFill>
                  <a:srgbClr val="FF0000"/>
                </a:solidFill>
                <a:latin typeface="Century Gothic" panose="020B0502020202020204" pitchFamily="34" charset="0"/>
              </a:rPr>
              <a:t>acompañada por una oferta de alojamiento (en su caso, a cargo de la persona contratada) en el entorno próximo de la empresa.</a:t>
            </a:r>
          </a:p>
        </p:txBody>
      </p:sp>
      <p:sp>
        <p:nvSpPr>
          <p:cNvPr id="3" name="CuadroTexto 2"/>
          <p:cNvSpPr txBox="1"/>
          <p:nvPr/>
        </p:nvSpPr>
        <p:spPr>
          <a:xfrm>
            <a:off x="538549" y="6424132"/>
            <a:ext cx="3456384" cy="369332"/>
          </a:xfrm>
          <a:prstGeom prst="rect">
            <a:avLst/>
          </a:prstGeom>
          <a:solidFill>
            <a:schemeClr val="accent3">
              <a:lumMod val="20000"/>
              <a:lumOff val="80000"/>
            </a:schemeClr>
          </a:solidFill>
          <a:ln>
            <a:solidFill>
              <a:srgbClr val="00B050"/>
            </a:solidFill>
          </a:ln>
        </p:spPr>
        <p:txBody>
          <a:bodyPr wrap="square" rtlCol="0">
            <a:spAutoFit/>
          </a:bodyPr>
          <a:lstStyle/>
          <a:p>
            <a:pPr algn="ctr"/>
            <a:r>
              <a:rPr lang="es-ES" b="1" dirty="0" smtClean="0">
                <a:latin typeface="Century Gothic" panose="020B0502020202020204" pitchFamily="34" charset="0"/>
              </a:rPr>
              <a:t>Importe máximo: 5.000 euros</a:t>
            </a:r>
            <a:endParaRPr lang="es-ES" b="1" dirty="0">
              <a:latin typeface="Century Gothic" panose="020B0502020202020204" pitchFamily="34" charset="0"/>
            </a:endParaRPr>
          </a:p>
        </p:txBody>
      </p:sp>
      <p:sp>
        <p:nvSpPr>
          <p:cNvPr id="13" name="CuadroTexto 12"/>
          <p:cNvSpPr txBox="1"/>
          <p:nvPr/>
        </p:nvSpPr>
        <p:spPr>
          <a:xfrm>
            <a:off x="4788024" y="6424132"/>
            <a:ext cx="3816424" cy="369332"/>
          </a:xfrm>
          <a:prstGeom prst="rect">
            <a:avLst/>
          </a:prstGeom>
          <a:solidFill>
            <a:schemeClr val="tx2">
              <a:lumMod val="20000"/>
              <a:lumOff val="80000"/>
            </a:schemeClr>
          </a:solidFill>
          <a:ln>
            <a:solidFill>
              <a:srgbClr val="0000FF"/>
            </a:solidFill>
          </a:ln>
        </p:spPr>
        <p:txBody>
          <a:bodyPr wrap="square" rtlCol="0">
            <a:spAutoFit/>
          </a:bodyPr>
          <a:lstStyle/>
          <a:p>
            <a:pPr algn="ctr"/>
            <a:r>
              <a:rPr lang="es-ES" b="1" dirty="0">
                <a:latin typeface="Century Gothic" panose="020B0502020202020204" pitchFamily="34" charset="0"/>
              </a:rPr>
              <a:t>Presupuesto mínimo: 3.000 euros</a:t>
            </a:r>
          </a:p>
        </p:txBody>
      </p:sp>
    </p:spTree>
    <p:extLst>
      <p:ext uri="{BB962C8B-B14F-4D97-AF65-F5344CB8AC3E}">
        <p14:creationId xmlns:p14="http://schemas.microsoft.com/office/powerpoint/2010/main" val="32042855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173982" y="718491"/>
            <a:ext cx="8574482" cy="338554"/>
          </a:xfrm>
          <a:prstGeom prst="rect">
            <a:avLst/>
          </a:prstGeom>
        </p:spPr>
        <p:txBody>
          <a:bodyPr wrap="square">
            <a:spAutoFit/>
          </a:bodyPr>
          <a:lstStyle/>
          <a:p>
            <a:pPr algn="just"/>
            <a:r>
              <a:rPr lang="es-ES" sz="1600" b="1" dirty="0">
                <a:latin typeface="Century Gothic" panose="020B0502020202020204" pitchFamily="34" charset="0"/>
                <a:cs typeface="Helvetica" panose="020B0604020202020204" pitchFamily="34" charset="0"/>
              </a:rPr>
              <a:t>2. CONVOCATORIA AÑO 2020</a:t>
            </a:r>
          </a:p>
        </p:txBody>
      </p:sp>
      <p:sp>
        <p:nvSpPr>
          <p:cNvPr id="10" name="CuadroTexto 9">
            <a:extLst>
              <a:ext uri="{FF2B5EF4-FFF2-40B4-BE49-F238E27FC236}">
                <a16:creationId xmlns:a16="http://schemas.microsoft.com/office/drawing/2014/main" id="{423FC9DA-D1F2-4A78-8921-CF2F13F74BAA}"/>
              </a:ext>
            </a:extLst>
          </p:cNvPr>
          <p:cNvSpPr txBox="1"/>
          <p:nvPr/>
        </p:nvSpPr>
        <p:spPr>
          <a:xfrm>
            <a:off x="251520" y="1047492"/>
            <a:ext cx="8796039" cy="1200329"/>
          </a:xfrm>
          <a:prstGeom prst="rect">
            <a:avLst/>
          </a:prstGeom>
          <a:noFill/>
        </p:spPr>
        <p:txBody>
          <a:bodyPr wrap="square" rtlCol="0">
            <a:spAutoFit/>
          </a:bodyPr>
          <a:lstStyle/>
          <a:p>
            <a:r>
              <a:rPr lang="es-ES" b="1" dirty="0" smtClean="0">
                <a:solidFill>
                  <a:srgbClr val="FF0000"/>
                </a:solidFill>
                <a:latin typeface="Century Gothic" panose="020B0502020202020204" pitchFamily="34" charset="0"/>
              </a:rPr>
              <a:t>Tipo 2</a:t>
            </a:r>
          </a:p>
          <a:p>
            <a:r>
              <a:rPr lang="es-ES" b="1" dirty="0">
                <a:latin typeface="Century Gothic" panose="020B0502020202020204" pitchFamily="34" charset="0"/>
              </a:rPr>
              <a:t>Inversión en empresas orientadas a proporcionar asistencia a personas mayores y/o dependientes a través del cuidado y apoyo domiciliario o mediante la provisión de servicios complementarios en el propio domicilio</a:t>
            </a:r>
            <a:endParaRPr lang="es-ES" b="1" dirty="0" smtClean="0">
              <a:latin typeface="Century Gothic" panose="020B0502020202020204" pitchFamily="34" charset="0"/>
            </a:endParaRPr>
          </a:p>
        </p:txBody>
      </p:sp>
      <p:sp>
        <p:nvSpPr>
          <p:cNvPr id="9" name="8 CuadroTexto"/>
          <p:cNvSpPr txBox="1"/>
          <p:nvPr/>
        </p:nvSpPr>
        <p:spPr>
          <a:xfrm>
            <a:off x="539552" y="2617303"/>
            <a:ext cx="8064896" cy="1477328"/>
          </a:xfrm>
          <a:prstGeom prst="rect">
            <a:avLst/>
          </a:prstGeom>
          <a:noFill/>
          <a:ln>
            <a:solidFill>
              <a:schemeClr val="tx1"/>
            </a:solidFill>
          </a:ln>
        </p:spPr>
        <p:txBody>
          <a:bodyPr wrap="square" rtlCol="0">
            <a:spAutoFit/>
          </a:bodyPr>
          <a:lstStyle/>
          <a:p>
            <a:r>
              <a:rPr lang="es-ES" b="1" dirty="0">
                <a:solidFill>
                  <a:srgbClr val="0000FF"/>
                </a:solidFill>
                <a:latin typeface="Century Gothic" panose="020B0502020202020204" pitchFamily="34" charset="0"/>
              </a:rPr>
              <a:t>Se entenderán como servicios de asistencia domiciliaria </a:t>
            </a:r>
            <a:r>
              <a:rPr lang="es-ES" b="1" dirty="0">
                <a:latin typeface="Century Gothic" panose="020B0502020202020204" pitchFamily="34" charset="0"/>
              </a:rPr>
              <a:t>aquellos que no precisan necesariamente de instalaciones auxiliares por parte del empresario o trabajador autónomo para poder proporcionarlos en el domicilio </a:t>
            </a:r>
            <a:r>
              <a:rPr lang="es-ES" b="1" dirty="0">
                <a:solidFill>
                  <a:srgbClr val="FF0000"/>
                </a:solidFill>
                <a:latin typeface="Century Gothic" panose="020B0502020202020204" pitchFamily="34" charset="0"/>
              </a:rPr>
              <a:t>(servicios de acompañamiento, limpieza, podología, peluquería, gimnasia, cocina, etc.)</a:t>
            </a:r>
          </a:p>
        </p:txBody>
      </p:sp>
      <p:sp>
        <p:nvSpPr>
          <p:cNvPr id="11" name="6 Rectángulo"/>
          <p:cNvSpPr/>
          <p:nvPr/>
        </p:nvSpPr>
        <p:spPr>
          <a:xfrm>
            <a:off x="0" y="117212"/>
            <a:ext cx="9144000" cy="230832"/>
          </a:xfrm>
          <a:prstGeom prst="rect">
            <a:avLst/>
          </a:prstGeom>
          <a:solidFill>
            <a:srgbClr val="FFC000">
              <a:alpha val="20000"/>
            </a:srgbClr>
          </a:solidFill>
        </p:spPr>
        <p:txBody>
          <a:bodyPr wrap="square">
            <a:spAutoFit/>
          </a:bodyPr>
          <a:lstStyle/>
          <a:p>
            <a:pPr algn="ctr"/>
            <a:r>
              <a:rPr lang="es-ES" sz="900" b="1" dirty="0" smtClean="0">
                <a:latin typeface="Helvetica" panose="020B0504020202030204" pitchFamily="34" charset="0"/>
              </a:rPr>
              <a:t>CONVOCATORIA DE SUBVENCIONES 2020 CON CARGO AL FONDO DE COHESIÓN TERRITORIAL / EMPRESAS</a:t>
            </a:r>
            <a:endParaRPr lang="es-ES" sz="900" dirty="0">
              <a:latin typeface="Helvetica" panose="020B0504020202030204" pitchFamily="34" charset="0"/>
            </a:endParaRPr>
          </a:p>
        </p:txBody>
      </p:sp>
      <p:sp>
        <p:nvSpPr>
          <p:cNvPr id="7" name="8 CuadroTexto"/>
          <p:cNvSpPr txBox="1"/>
          <p:nvPr/>
        </p:nvSpPr>
        <p:spPr>
          <a:xfrm>
            <a:off x="539552" y="4365104"/>
            <a:ext cx="8064896" cy="1200329"/>
          </a:xfrm>
          <a:prstGeom prst="rect">
            <a:avLst/>
          </a:prstGeom>
          <a:noFill/>
          <a:ln>
            <a:solidFill>
              <a:schemeClr val="tx1"/>
            </a:solidFill>
          </a:ln>
        </p:spPr>
        <p:txBody>
          <a:bodyPr wrap="square" rtlCol="0">
            <a:spAutoFit/>
          </a:bodyPr>
          <a:lstStyle/>
          <a:p>
            <a:r>
              <a:rPr lang="es-ES" b="1" dirty="0">
                <a:solidFill>
                  <a:srgbClr val="0000FF"/>
                </a:solidFill>
                <a:latin typeface="Century Gothic" panose="020B0502020202020204" pitchFamily="34" charset="0"/>
              </a:rPr>
              <a:t>Se entenderán como servicios complementarios a domicilio </a:t>
            </a:r>
            <a:r>
              <a:rPr lang="es-ES" b="1" dirty="0">
                <a:latin typeface="Century Gothic" panose="020B0502020202020204" pitchFamily="34" charset="0"/>
              </a:rPr>
              <a:t>los que sí precisan necesariamente de instalaciones complementarias fuera del domicilio en el que se prestan para poder llevarlos a cabo </a:t>
            </a:r>
            <a:r>
              <a:rPr lang="es-ES" b="1" dirty="0">
                <a:solidFill>
                  <a:srgbClr val="FF0000"/>
                </a:solidFill>
                <a:latin typeface="Century Gothic" panose="020B0502020202020204" pitchFamily="34" charset="0"/>
              </a:rPr>
              <a:t>(comida preparada, lavandería, etc.)</a:t>
            </a:r>
          </a:p>
        </p:txBody>
      </p:sp>
      <p:sp>
        <p:nvSpPr>
          <p:cNvPr id="12" name="CuadroTexto 11"/>
          <p:cNvSpPr txBox="1"/>
          <p:nvPr/>
        </p:nvSpPr>
        <p:spPr>
          <a:xfrm>
            <a:off x="539552" y="5936103"/>
            <a:ext cx="3600400" cy="369332"/>
          </a:xfrm>
          <a:prstGeom prst="rect">
            <a:avLst/>
          </a:prstGeom>
          <a:solidFill>
            <a:schemeClr val="accent3">
              <a:lumMod val="20000"/>
              <a:lumOff val="80000"/>
            </a:schemeClr>
          </a:solidFill>
          <a:ln>
            <a:solidFill>
              <a:srgbClr val="00B050"/>
            </a:solidFill>
          </a:ln>
        </p:spPr>
        <p:txBody>
          <a:bodyPr wrap="square" rtlCol="0">
            <a:spAutoFit/>
          </a:bodyPr>
          <a:lstStyle/>
          <a:p>
            <a:pPr algn="ctr"/>
            <a:r>
              <a:rPr lang="es-ES" b="1" dirty="0" smtClean="0">
                <a:latin typeface="Century Gothic" panose="020B0502020202020204" pitchFamily="34" charset="0"/>
              </a:rPr>
              <a:t>Importe máximo: 20.000 euros</a:t>
            </a:r>
            <a:endParaRPr lang="es-ES" b="1" dirty="0">
              <a:latin typeface="Century Gothic" panose="020B0502020202020204" pitchFamily="34" charset="0"/>
            </a:endParaRPr>
          </a:p>
        </p:txBody>
      </p:sp>
      <p:sp>
        <p:nvSpPr>
          <p:cNvPr id="13" name="CuadroTexto 12"/>
          <p:cNvSpPr txBox="1"/>
          <p:nvPr/>
        </p:nvSpPr>
        <p:spPr>
          <a:xfrm>
            <a:off x="4788024" y="5936103"/>
            <a:ext cx="3816424" cy="369332"/>
          </a:xfrm>
          <a:prstGeom prst="rect">
            <a:avLst/>
          </a:prstGeom>
          <a:solidFill>
            <a:schemeClr val="tx2">
              <a:lumMod val="20000"/>
              <a:lumOff val="80000"/>
            </a:schemeClr>
          </a:solidFill>
          <a:ln>
            <a:solidFill>
              <a:srgbClr val="0000FF"/>
            </a:solidFill>
          </a:ln>
        </p:spPr>
        <p:txBody>
          <a:bodyPr wrap="square" rtlCol="0">
            <a:spAutoFit/>
          </a:bodyPr>
          <a:lstStyle/>
          <a:p>
            <a:pPr algn="ctr"/>
            <a:r>
              <a:rPr lang="es-ES" b="1" dirty="0">
                <a:latin typeface="Century Gothic" panose="020B0502020202020204" pitchFamily="34" charset="0"/>
              </a:rPr>
              <a:t>Presupuesto mínimo: 3.000 euros</a:t>
            </a:r>
          </a:p>
        </p:txBody>
      </p:sp>
    </p:spTree>
    <p:extLst>
      <p:ext uri="{BB962C8B-B14F-4D97-AF65-F5344CB8AC3E}">
        <p14:creationId xmlns:p14="http://schemas.microsoft.com/office/powerpoint/2010/main" val="28680787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173982" y="718491"/>
            <a:ext cx="8574482" cy="338554"/>
          </a:xfrm>
          <a:prstGeom prst="rect">
            <a:avLst/>
          </a:prstGeom>
        </p:spPr>
        <p:txBody>
          <a:bodyPr wrap="square">
            <a:spAutoFit/>
          </a:bodyPr>
          <a:lstStyle/>
          <a:p>
            <a:pPr algn="just"/>
            <a:r>
              <a:rPr lang="es-ES" sz="1600" b="1" dirty="0">
                <a:latin typeface="Century Gothic" panose="020B0502020202020204" pitchFamily="34" charset="0"/>
                <a:cs typeface="Helvetica" panose="020B0604020202020204" pitchFamily="34" charset="0"/>
              </a:rPr>
              <a:t>2. CONVOCATORIA AÑO 2020</a:t>
            </a:r>
          </a:p>
        </p:txBody>
      </p:sp>
      <p:sp>
        <p:nvSpPr>
          <p:cNvPr id="10" name="CuadroTexto 9">
            <a:extLst>
              <a:ext uri="{FF2B5EF4-FFF2-40B4-BE49-F238E27FC236}">
                <a16:creationId xmlns:a16="http://schemas.microsoft.com/office/drawing/2014/main" id="{423FC9DA-D1F2-4A78-8921-CF2F13F74BAA}"/>
              </a:ext>
            </a:extLst>
          </p:cNvPr>
          <p:cNvSpPr txBox="1"/>
          <p:nvPr/>
        </p:nvSpPr>
        <p:spPr>
          <a:xfrm>
            <a:off x="251520" y="1047492"/>
            <a:ext cx="8796039" cy="1200329"/>
          </a:xfrm>
          <a:prstGeom prst="rect">
            <a:avLst/>
          </a:prstGeom>
          <a:noFill/>
        </p:spPr>
        <p:txBody>
          <a:bodyPr wrap="square" rtlCol="0">
            <a:spAutoFit/>
          </a:bodyPr>
          <a:lstStyle/>
          <a:p>
            <a:r>
              <a:rPr lang="es-ES" b="1" dirty="0" smtClean="0">
                <a:solidFill>
                  <a:srgbClr val="FF0000"/>
                </a:solidFill>
                <a:latin typeface="Century Gothic" panose="020B0502020202020204" pitchFamily="34" charset="0"/>
              </a:rPr>
              <a:t>Tipo 3</a:t>
            </a:r>
          </a:p>
          <a:p>
            <a:r>
              <a:rPr lang="es-ES" b="1" dirty="0">
                <a:latin typeface="Century Gothic" panose="020B0502020202020204" pitchFamily="34" charset="0"/>
              </a:rPr>
              <a:t>Inversión para empresas de transformación y/o comercialización de productos procedentes de explotaciones de agricultura ecológica o productos de artesanía alimentaria.</a:t>
            </a:r>
            <a:endParaRPr lang="es-ES" b="1" dirty="0" smtClean="0">
              <a:latin typeface="Century Gothic" panose="020B0502020202020204" pitchFamily="34" charset="0"/>
            </a:endParaRPr>
          </a:p>
        </p:txBody>
      </p:sp>
      <p:sp>
        <p:nvSpPr>
          <p:cNvPr id="9" name="8 CuadroTexto"/>
          <p:cNvSpPr txBox="1"/>
          <p:nvPr/>
        </p:nvSpPr>
        <p:spPr>
          <a:xfrm>
            <a:off x="539552" y="2617303"/>
            <a:ext cx="8064896" cy="2862322"/>
          </a:xfrm>
          <a:prstGeom prst="rect">
            <a:avLst/>
          </a:prstGeom>
          <a:noFill/>
          <a:ln>
            <a:solidFill>
              <a:schemeClr val="tx1"/>
            </a:solidFill>
          </a:ln>
        </p:spPr>
        <p:txBody>
          <a:bodyPr wrap="square" rtlCol="0">
            <a:spAutoFit/>
          </a:bodyPr>
          <a:lstStyle/>
          <a:p>
            <a:pPr marL="285750" lvl="0" indent="-285750">
              <a:buFont typeface="Arial" panose="020B0604020202020204" pitchFamily="34" charset="0"/>
              <a:buChar char="•"/>
            </a:pPr>
            <a:r>
              <a:rPr lang="es-ES" b="1" dirty="0">
                <a:solidFill>
                  <a:srgbClr val="0000FF"/>
                </a:solidFill>
                <a:latin typeface="Century Gothic" panose="020B0502020202020204" pitchFamily="34" charset="0"/>
              </a:rPr>
              <a:t>Compra de nueva maquinaria y equipos con montaje, instalación y prueba de los mismos.</a:t>
            </a:r>
          </a:p>
          <a:p>
            <a:pPr marL="285750" lvl="0" indent="-285750">
              <a:buFont typeface="Arial" panose="020B0604020202020204" pitchFamily="34" charset="0"/>
              <a:buChar char="•"/>
            </a:pPr>
            <a:r>
              <a:rPr lang="es-ES" b="1" dirty="0">
                <a:solidFill>
                  <a:srgbClr val="0000FF"/>
                </a:solidFill>
                <a:latin typeface="Century Gothic" panose="020B0502020202020204" pitchFamily="34" charset="0"/>
              </a:rPr>
              <a:t>Compra de maquinaria y equipos de segunda mano con montaje, instalación y prueba de los mismos.</a:t>
            </a:r>
          </a:p>
          <a:p>
            <a:pPr marL="285750" lvl="0" indent="-285750">
              <a:buFont typeface="Arial" panose="020B0604020202020204" pitchFamily="34" charset="0"/>
              <a:buChar char="•"/>
            </a:pPr>
            <a:r>
              <a:rPr lang="es-ES" b="1" dirty="0">
                <a:solidFill>
                  <a:srgbClr val="0000FF"/>
                </a:solidFill>
                <a:latin typeface="Century Gothic" panose="020B0502020202020204" pitchFamily="34" charset="0"/>
              </a:rPr>
              <a:t>Equipos de laboratorio necesarios para la transformación.</a:t>
            </a:r>
          </a:p>
          <a:p>
            <a:pPr marL="285750" lvl="0" indent="-285750">
              <a:buFont typeface="Arial" panose="020B0604020202020204" pitchFamily="34" charset="0"/>
              <a:buChar char="•"/>
            </a:pPr>
            <a:r>
              <a:rPr lang="es-ES" b="1" dirty="0">
                <a:solidFill>
                  <a:srgbClr val="0000FF"/>
                </a:solidFill>
                <a:latin typeface="Century Gothic" panose="020B0502020202020204" pitchFamily="34" charset="0"/>
              </a:rPr>
              <a:t>Obras de adaptación o remodelación de locales para la instalación de los equipos que se requieran a fin de llevar a cabo los procesos de transformación.</a:t>
            </a:r>
          </a:p>
          <a:p>
            <a:pPr marL="285750" lvl="0" indent="-285750">
              <a:buFont typeface="Arial" panose="020B0604020202020204" pitchFamily="34" charset="0"/>
              <a:buChar char="•"/>
            </a:pPr>
            <a:r>
              <a:rPr lang="es-ES" b="1" dirty="0">
                <a:solidFill>
                  <a:srgbClr val="0000FF"/>
                </a:solidFill>
                <a:latin typeface="Century Gothic" panose="020B0502020202020204" pitchFamily="34" charset="0"/>
              </a:rPr>
              <a:t>Vehículos de tipo industrial cuyo destino sea facilitar la comercialización de los productos transformados.</a:t>
            </a:r>
          </a:p>
        </p:txBody>
      </p:sp>
      <p:sp>
        <p:nvSpPr>
          <p:cNvPr id="11" name="6 Rectángulo"/>
          <p:cNvSpPr/>
          <p:nvPr/>
        </p:nvSpPr>
        <p:spPr>
          <a:xfrm>
            <a:off x="0" y="117212"/>
            <a:ext cx="9144000" cy="230832"/>
          </a:xfrm>
          <a:prstGeom prst="rect">
            <a:avLst/>
          </a:prstGeom>
          <a:solidFill>
            <a:srgbClr val="FFC000">
              <a:alpha val="20000"/>
            </a:srgbClr>
          </a:solidFill>
        </p:spPr>
        <p:txBody>
          <a:bodyPr wrap="square">
            <a:spAutoFit/>
          </a:bodyPr>
          <a:lstStyle/>
          <a:p>
            <a:pPr algn="ctr"/>
            <a:r>
              <a:rPr lang="es-ES" sz="900" b="1" dirty="0" smtClean="0">
                <a:latin typeface="Helvetica" panose="020B0504020202030204" pitchFamily="34" charset="0"/>
              </a:rPr>
              <a:t>CONVOCATORIA DE SUBVENCIONES 2020 CON CARGO AL FONDO DE COHESIÓN TERRITORIAL / EMPRESAS</a:t>
            </a:r>
            <a:endParaRPr lang="es-ES" sz="900" dirty="0">
              <a:latin typeface="Helvetica" panose="020B0504020202030204" pitchFamily="34" charset="0"/>
            </a:endParaRPr>
          </a:p>
        </p:txBody>
      </p:sp>
      <p:sp>
        <p:nvSpPr>
          <p:cNvPr id="12" name="CuadroTexto 11"/>
          <p:cNvSpPr txBox="1"/>
          <p:nvPr/>
        </p:nvSpPr>
        <p:spPr>
          <a:xfrm>
            <a:off x="539552" y="5936103"/>
            <a:ext cx="3600400" cy="369332"/>
          </a:xfrm>
          <a:prstGeom prst="rect">
            <a:avLst/>
          </a:prstGeom>
          <a:solidFill>
            <a:schemeClr val="accent3">
              <a:lumMod val="20000"/>
              <a:lumOff val="80000"/>
            </a:schemeClr>
          </a:solidFill>
          <a:ln>
            <a:solidFill>
              <a:srgbClr val="00B050"/>
            </a:solidFill>
          </a:ln>
        </p:spPr>
        <p:txBody>
          <a:bodyPr wrap="square" rtlCol="0">
            <a:spAutoFit/>
          </a:bodyPr>
          <a:lstStyle/>
          <a:p>
            <a:pPr algn="ctr"/>
            <a:r>
              <a:rPr lang="es-ES" b="1" dirty="0" smtClean="0">
                <a:latin typeface="Century Gothic" panose="020B0502020202020204" pitchFamily="34" charset="0"/>
              </a:rPr>
              <a:t>Importe máximo: 20.000 euros</a:t>
            </a:r>
            <a:endParaRPr lang="es-ES" b="1" dirty="0">
              <a:latin typeface="Century Gothic" panose="020B0502020202020204" pitchFamily="34" charset="0"/>
            </a:endParaRPr>
          </a:p>
        </p:txBody>
      </p:sp>
      <p:sp>
        <p:nvSpPr>
          <p:cNvPr id="13" name="CuadroTexto 12"/>
          <p:cNvSpPr txBox="1"/>
          <p:nvPr/>
        </p:nvSpPr>
        <p:spPr>
          <a:xfrm>
            <a:off x="4788024" y="5936103"/>
            <a:ext cx="3816424" cy="369332"/>
          </a:xfrm>
          <a:prstGeom prst="rect">
            <a:avLst/>
          </a:prstGeom>
          <a:solidFill>
            <a:schemeClr val="tx2">
              <a:lumMod val="20000"/>
              <a:lumOff val="80000"/>
            </a:schemeClr>
          </a:solidFill>
          <a:ln>
            <a:solidFill>
              <a:srgbClr val="0000FF"/>
            </a:solidFill>
          </a:ln>
        </p:spPr>
        <p:txBody>
          <a:bodyPr wrap="square" rtlCol="0">
            <a:spAutoFit/>
          </a:bodyPr>
          <a:lstStyle/>
          <a:p>
            <a:pPr algn="ctr"/>
            <a:r>
              <a:rPr lang="es-ES" b="1" dirty="0">
                <a:latin typeface="Century Gothic" panose="020B0502020202020204" pitchFamily="34" charset="0"/>
              </a:rPr>
              <a:t>Presupuesto mínimo: 3.000 euros</a:t>
            </a:r>
          </a:p>
        </p:txBody>
      </p:sp>
    </p:spTree>
    <p:extLst>
      <p:ext uri="{BB962C8B-B14F-4D97-AF65-F5344CB8AC3E}">
        <p14:creationId xmlns:p14="http://schemas.microsoft.com/office/powerpoint/2010/main" val="306485826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179512" y="487895"/>
            <a:ext cx="8574482" cy="338554"/>
          </a:xfrm>
          <a:prstGeom prst="rect">
            <a:avLst/>
          </a:prstGeom>
        </p:spPr>
        <p:txBody>
          <a:bodyPr wrap="square">
            <a:spAutoFit/>
          </a:bodyPr>
          <a:lstStyle/>
          <a:p>
            <a:pPr algn="just"/>
            <a:r>
              <a:rPr lang="es-ES" sz="1600" b="1" dirty="0">
                <a:latin typeface="Century Gothic" panose="020B0502020202020204" pitchFamily="34" charset="0"/>
                <a:cs typeface="Helvetica" panose="020B0604020202020204" pitchFamily="34" charset="0"/>
              </a:rPr>
              <a:t>2. CONVOCATORIA AÑO 2020</a:t>
            </a:r>
          </a:p>
        </p:txBody>
      </p:sp>
      <p:sp>
        <p:nvSpPr>
          <p:cNvPr id="10" name="CuadroTexto 9">
            <a:extLst>
              <a:ext uri="{FF2B5EF4-FFF2-40B4-BE49-F238E27FC236}">
                <a16:creationId xmlns:a16="http://schemas.microsoft.com/office/drawing/2014/main" id="{423FC9DA-D1F2-4A78-8921-CF2F13F74BAA}"/>
              </a:ext>
            </a:extLst>
          </p:cNvPr>
          <p:cNvSpPr txBox="1"/>
          <p:nvPr/>
        </p:nvSpPr>
        <p:spPr>
          <a:xfrm>
            <a:off x="211196" y="826449"/>
            <a:ext cx="8796039" cy="923330"/>
          </a:xfrm>
          <a:prstGeom prst="rect">
            <a:avLst/>
          </a:prstGeom>
          <a:noFill/>
        </p:spPr>
        <p:txBody>
          <a:bodyPr wrap="square" rtlCol="0">
            <a:spAutoFit/>
          </a:bodyPr>
          <a:lstStyle/>
          <a:p>
            <a:r>
              <a:rPr lang="es-ES" b="1" dirty="0" smtClean="0">
                <a:solidFill>
                  <a:srgbClr val="FF0000"/>
                </a:solidFill>
                <a:latin typeface="Century Gothic" panose="020B0502020202020204" pitchFamily="34" charset="0"/>
              </a:rPr>
              <a:t>Tipo 4</a:t>
            </a:r>
          </a:p>
          <a:p>
            <a:r>
              <a:rPr lang="es-ES" b="1" dirty="0">
                <a:latin typeface="Century Gothic" panose="020B0502020202020204" pitchFamily="34" charset="0"/>
              </a:rPr>
              <a:t>Inversión para llevar a cabo proyectos y/o servicios de fomento del sector forestal aragonés y la transformación y diversificación de sus productos</a:t>
            </a:r>
            <a:endParaRPr lang="es-ES" b="1" dirty="0" smtClean="0">
              <a:latin typeface="Century Gothic" panose="020B0502020202020204" pitchFamily="34" charset="0"/>
            </a:endParaRPr>
          </a:p>
        </p:txBody>
      </p:sp>
      <p:sp>
        <p:nvSpPr>
          <p:cNvPr id="9" name="8 CuadroTexto"/>
          <p:cNvSpPr txBox="1"/>
          <p:nvPr/>
        </p:nvSpPr>
        <p:spPr>
          <a:xfrm>
            <a:off x="539552" y="1751910"/>
            <a:ext cx="8064896" cy="4524315"/>
          </a:xfrm>
          <a:prstGeom prst="rect">
            <a:avLst/>
          </a:prstGeom>
          <a:noFill/>
          <a:ln>
            <a:solidFill>
              <a:schemeClr val="tx1"/>
            </a:solidFill>
          </a:ln>
        </p:spPr>
        <p:txBody>
          <a:bodyPr wrap="square" rtlCol="0">
            <a:spAutoFit/>
          </a:bodyPr>
          <a:lstStyle/>
          <a:p>
            <a:pPr marL="285750" indent="-285750">
              <a:buFont typeface="Arial" panose="020B0604020202020204" pitchFamily="34" charset="0"/>
              <a:buChar char="•"/>
            </a:pPr>
            <a:r>
              <a:rPr lang="es-ES" sz="1600" b="1" dirty="0" smtClean="0">
                <a:solidFill>
                  <a:srgbClr val="0000FF"/>
                </a:solidFill>
                <a:latin typeface="Century Gothic" panose="020B0502020202020204" pitchFamily="34" charset="0"/>
              </a:rPr>
              <a:t>Vehículos </a:t>
            </a:r>
            <a:r>
              <a:rPr lang="es-ES" sz="1600" b="1" dirty="0">
                <a:solidFill>
                  <a:srgbClr val="0000FF"/>
                </a:solidFill>
                <a:latin typeface="Century Gothic" panose="020B0502020202020204" pitchFamily="34" charset="0"/>
              </a:rPr>
              <a:t>de transporte de madera de características de monte (se excluyen tráileres</a:t>
            </a:r>
            <a:r>
              <a:rPr lang="es-ES" sz="1600" b="1" dirty="0" smtClean="0">
                <a:solidFill>
                  <a:srgbClr val="0000FF"/>
                </a:solidFill>
                <a:latin typeface="Century Gothic" panose="020B0502020202020204" pitchFamily="34" charset="0"/>
              </a:rPr>
              <a:t>)</a:t>
            </a:r>
          </a:p>
          <a:p>
            <a:pPr marL="285750" indent="-285750">
              <a:buFont typeface="Arial" panose="020B0604020202020204" pitchFamily="34" charset="0"/>
              <a:buChar char="•"/>
            </a:pPr>
            <a:r>
              <a:rPr lang="es-ES" sz="1600" b="1" dirty="0">
                <a:solidFill>
                  <a:srgbClr val="FF0000"/>
                </a:solidFill>
                <a:latin typeface="Century Gothic" panose="020B0502020202020204" pitchFamily="34" charset="0"/>
              </a:rPr>
              <a:t>R</a:t>
            </a:r>
            <a:r>
              <a:rPr lang="es-ES" sz="1600" b="1" dirty="0" smtClean="0">
                <a:solidFill>
                  <a:srgbClr val="FF0000"/>
                </a:solidFill>
                <a:latin typeface="Century Gothic" panose="020B0502020202020204" pitchFamily="34" charset="0"/>
              </a:rPr>
              <a:t>emolques </a:t>
            </a:r>
            <a:r>
              <a:rPr lang="es-ES" sz="1600" b="1" dirty="0">
                <a:solidFill>
                  <a:srgbClr val="FF0000"/>
                </a:solidFill>
                <a:latin typeface="Century Gothic" panose="020B0502020202020204" pitchFamily="34" charset="0"/>
              </a:rPr>
              <a:t>de desembosque y de monte, </a:t>
            </a:r>
            <a:r>
              <a:rPr lang="es-ES" sz="1600" b="1" dirty="0" err="1">
                <a:solidFill>
                  <a:srgbClr val="FF0000"/>
                </a:solidFill>
                <a:latin typeface="Century Gothic" panose="020B0502020202020204" pitchFamily="34" charset="0"/>
              </a:rPr>
              <a:t>autocargadores</a:t>
            </a:r>
            <a:r>
              <a:rPr lang="es-ES" sz="1600" b="1" dirty="0">
                <a:solidFill>
                  <a:srgbClr val="FF0000"/>
                </a:solidFill>
                <a:latin typeface="Century Gothic" panose="020B0502020202020204" pitchFamily="34" charset="0"/>
              </a:rPr>
              <a:t>, </a:t>
            </a:r>
            <a:r>
              <a:rPr lang="es-ES" sz="1600" b="1" dirty="0" err="1">
                <a:solidFill>
                  <a:srgbClr val="FF0000"/>
                </a:solidFill>
                <a:latin typeface="Century Gothic" panose="020B0502020202020204" pitchFamily="34" charset="0"/>
              </a:rPr>
              <a:t>skídderes</a:t>
            </a:r>
            <a:r>
              <a:rPr lang="es-ES" sz="1600" b="1" dirty="0">
                <a:solidFill>
                  <a:srgbClr val="FF0000"/>
                </a:solidFill>
                <a:latin typeface="Century Gothic" panose="020B0502020202020204" pitchFamily="34" charset="0"/>
              </a:rPr>
              <a:t>, procesadoras con cabezal con tracción mediante ruedas o cadenas, </a:t>
            </a:r>
            <a:r>
              <a:rPr lang="es-ES" sz="1600" b="1" dirty="0" err="1">
                <a:solidFill>
                  <a:srgbClr val="FF0000"/>
                </a:solidFill>
                <a:latin typeface="Century Gothic" panose="020B0502020202020204" pitchFamily="34" charset="0"/>
              </a:rPr>
              <a:t>astilladoras</a:t>
            </a:r>
            <a:r>
              <a:rPr lang="es-ES" sz="1600" b="1" dirty="0">
                <a:solidFill>
                  <a:srgbClr val="FF0000"/>
                </a:solidFill>
                <a:latin typeface="Century Gothic" panose="020B0502020202020204" pitchFamily="34" charset="0"/>
              </a:rPr>
              <a:t> autopropulsadas, y aperos de gran dimensión (desbrozadoras de cadena, de martillos, cizalladoras) nuevos o de segunda mano homologados. </a:t>
            </a:r>
            <a:endParaRPr lang="es-ES" sz="1600" b="1" dirty="0" smtClean="0">
              <a:solidFill>
                <a:srgbClr val="FF0000"/>
              </a:solidFill>
              <a:latin typeface="Century Gothic" panose="020B0502020202020204" pitchFamily="34" charset="0"/>
            </a:endParaRPr>
          </a:p>
          <a:p>
            <a:pPr marL="285750" indent="-285750">
              <a:buFont typeface="Arial" panose="020B0604020202020204" pitchFamily="34" charset="0"/>
              <a:buChar char="•"/>
            </a:pPr>
            <a:r>
              <a:rPr lang="es-ES" sz="1600" b="1" dirty="0" smtClean="0">
                <a:solidFill>
                  <a:srgbClr val="0000FF"/>
                </a:solidFill>
                <a:latin typeface="Century Gothic" panose="020B0502020202020204" pitchFamily="34" charset="0"/>
              </a:rPr>
              <a:t>Maquinarias </a:t>
            </a:r>
            <a:r>
              <a:rPr lang="es-ES" sz="1600" b="1" dirty="0">
                <a:solidFill>
                  <a:srgbClr val="0000FF"/>
                </a:solidFill>
                <a:latin typeface="Century Gothic" panose="020B0502020202020204" pitchFamily="34" charset="0"/>
              </a:rPr>
              <a:t>o herramientas de uso manual (motosierras, desbrozadoras, hachas, sierras, pértigas, </a:t>
            </a:r>
            <a:r>
              <a:rPr lang="es-ES" sz="1600" b="1" dirty="0" err="1">
                <a:solidFill>
                  <a:srgbClr val="0000FF"/>
                </a:solidFill>
                <a:latin typeface="Century Gothic" panose="020B0502020202020204" pitchFamily="34" charset="0"/>
              </a:rPr>
              <a:t>EPIs</a:t>
            </a:r>
            <a:r>
              <a:rPr lang="es-ES" sz="1600" b="1" dirty="0">
                <a:solidFill>
                  <a:srgbClr val="0000FF"/>
                </a:solidFill>
                <a:latin typeface="Century Gothic" panose="020B0502020202020204" pitchFamily="34" charset="0"/>
              </a:rPr>
              <a:t>, guantes, cascos, petos, etc…). </a:t>
            </a:r>
            <a:endParaRPr lang="es-ES" sz="1600" b="1" dirty="0" smtClean="0">
              <a:solidFill>
                <a:srgbClr val="0000FF"/>
              </a:solidFill>
              <a:latin typeface="Century Gothic" panose="020B0502020202020204" pitchFamily="34" charset="0"/>
            </a:endParaRPr>
          </a:p>
          <a:p>
            <a:pPr marL="285750" indent="-285750">
              <a:buFont typeface="Arial" panose="020B0604020202020204" pitchFamily="34" charset="0"/>
              <a:buChar char="•"/>
            </a:pPr>
            <a:r>
              <a:rPr lang="es-ES" sz="1600" b="1" dirty="0" smtClean="0">
                <a:solidFill>
                  <a:srgbClr val="FF0000"/>
                </a:solidFill>
                <a:latin typeface="Century Gothic" panose="020B0502020202020204" pitchFamily="34" charset="0"/>
              </a:rPr>
              <a:t>Vehículos </a:t>
            </a:r>
            <a:r>
              <a:rPr lang="es-ES" sz="1600" b="1" dirty="0">
                <a:solidFill>
                  <a:srgbClr val="FF0000"/>
                </a:solidFill>
                <a:latin typeface="Century Gothic" panose="020B0502020202020204" pitchFamily="34" charset="0"/>
              </a:rPr>
              <a:t>de transporte 4x4 de cuadrillas. </a:t>
            </a:r>
            <a:endParaRPr lang="es-ES" sz="1600" b="1" dirty="0" smtClean="0">
              <a:solidFill>
                <a:srgbClr val="FF0000"/>
              </a:solidFill>
              <a:latin typeface="Century Gothic" panose="020B0502020202020204" pitchFamily="34" charset="0"/>
            </a:endParaRPr>
          </a:p>
          <a:p>
            <a:pPr marL="285750" indent="-285750">
              <a:buFont typeface="Arial" panose="020B0604020202020204" pitchFamily="34" charset="0"/>
              <a:buChar char="•"/>
            </a:pPr>
            <a:r>
              <a:rPr lang="es-ES" sz="1600" b="1" dirty="0" smtClean="0">
                <a:solidFill>
                  <a:srgbClr val="0000FF"/>
                </a:solidFill>
                <a:latin typeface="Century Gothic" panose="020B0502020202020204" pitchFamily="34" charset="0"/>
              </a:rPr>
              <a:t>Maquinaria </a:t>
            </a:r>
            <a:r>
              <a:rPr lang="es-ES" sz="1600" b="1" dirty="0">
                <a:solidFill>
                  <a:srgbClr val="0000FF"/>
                </a:solidFill>
                <a:latin typeface="Century Gothic" panose="020B0502020202020204" pitchFamily="34" charset="0"/>
              </a:rPr>
              <a:t>fija en industrias, como </a:t>
            </a:r>
            <a:r>
              <a:rPr lang="es-ES" sz="1600" b="1" dirty="0" err="1">
                <a:solidFill>
                  <a:srgbClr val="0000FF"/>
                </a:solidFill>
                <a:latin typeface="Century Gothic" panose="020B0502020202020204" pitchFamily="34" charset="0"/>
              </a:rPr>
              <a:t>pelletizadoras</a:t>
            </a:r>
            <a:r>
              <a:rPr lang="es-ES" sz="1600" b="1" dirty="0">
                <a:solidFill>
                  <a:srgbClr val="0000FF"/>
                </a:solidFill>
                <a:latin typeface="Century Gothic" panose="020B0502020202020204" pitchFamily="34" charset="0"/>
              </a:rPr>
              <a:t>, </a:t>
            </a:r>
            <a:r>
              <a:rPr lang="es-ES" sz="1600" b="1" dirty="0" err="1">
                <a:solidFill>
                  <a:srgbClr val="0000FF"/>
                </a:solidFill>
                <a:latin typeface="Century Gothic" panose="020B0502020202020204" pitchFamily="34" charset="0"/>
              </a:rPr>
              <a:t>astilladoras</a:t>
            </a:r>
            <a:r>
              <a:rPr lang="es-ES" sz="1600" b="1" dirty="0">
                <a:solidFill>
                  <a:srgbClr val="0000FF"/>
                </a:solidFill>
                <a:latin typeface="Century Gothic" panose="020B0502020202020204" pitchFamily="34" charset="0"/>
              </a:rPr>
              <a:t>, tronzadoras, sierras mecánicas, cizalladoras, máquinas de impregnación de maderas, aserradoras, cintas, toros, grúas, calderas, alambiques, y otro instrumental para la extracción de colofonia y aguarrás procedente de la resina forestal, así como para la extracción de aceites esenciales procedentes de plantas aromáticas y medicinales. </a:t>
            </a:r>
            <a:endParaRPr lang="es-ES" sz="1600" b="1" dirty="0" smtClean="0">
              <a:solidFill>
                <a:srgbClr val="0000FF"/>
              </a:solidFill>
              <a:latin typeface="Century Gothic" panose="020B0502020202020204" pitchFamily="34" charset="0"/>
            </a:endParaRPr>
          </a:p>
          <a:p>
            <a:pPr marL="285750" indent="-285750">
              <a:buFont typeface="Arial" panose="020B0604020202020204" pitchFamily="34" charset="0"/>
              <a:buChar char="•"/>
            </a:pPr>
            <a:r>
              <a:rPr lang="es-ES" sz="1600" b="1" dirty="0" smtClean="0">
                <a:solidFill>
                  <a:srgbClr val="FF0000"/>
                </a:solidFill>
                <a:latin typeface="Century Gothic" panose="020B0502020202020204" pitchFamily="34" charset="0"/>
              </a:rPr>
              <a:t>Inversiones </a:t>
            </a:r>
            <a:r>
              <a:rPr lang="es-ES" sz="1600" b="1" dirty="0">
                <a:solidFill>
                  <a:srgbClr val="FF0000"/>
                </a:solidFill>
                <a:latin typeface="Century Gothic" panose="020B0502020202020204" pitchFamily="34" charset="0"/>
              </a:rPr>
              <a:t>para la transformación de productos alimenticios silvestres no cultivados (setas, miel, frutos del bosque, etc.).  </a:t>
            </a:r>
          </a:p>
        </p:txBody>
      </p:sp>
      <p:sp>
        <p:nvSpPr>
          <p:cNvPr id="11" name="6 Rectángulo"/>
          <p:cNvSpPr/>
          <p:nvPr/>
        </p:nvSpPr>
        <p:spPr>
          <a:xfrm>
            <a:off x="0" y="117212"/>
            <a:ext cx="9144000" cy="230832"/>
          </a:xfrm>
          <a:prstGeom prst="rect">
            <a:avLst/>
          </a:prstGeom>
          <a:solidFill>
            <a:srgbClr val="FFC000">
              <a:alpha val="20000"/>
            </a:srgbClr>
          </a:solidFill>
        </p:spPr>
        <p:txBody>
          <a:bodyPr wrap="square">
            <a:spAutoFit/>
          </a:bodyPr>
          <a:lstStyle/>
          <a:p>
            <a:pPr algn="ctr"/>
            <a:r>
              <a:rPr lang="es-ES" sz="900" b="1" dirty="0" smtClean="0">
                <a:latin typeface="Helvetica" panose="020B0504020202030204" pitchFamily="34" charset="0"/>
              </a:rPr>
              <a:t>CONVOCATORIA DE SUBVENCIONES 2020 CON CARGO AL FONDO DE COHESIÓN TERRITORIAL / EMPRESAS</a:t>
            </a:r>
            <a:endParaRPr lang="es-ES" sz="900" dirty="0">
              <a:latin typeface="Helvetica" panose="020B0504020202030204" pitchFamily="34" charset="0"/>
            </a:endParaRPr>
          </a:p>
        </p:txBody>
      </p:sp>
      <p:sp>
        <p:nvSpPr>
          <p:cNvPr id="6" name="CuadroTexto 5"/>
          <p:cNvSpPr txBox="1"/>
          <p:nvPr/>
        </p:nvSpPr>
        <p:spPr>
          <a:xfrm>
            <a:off x="539552" y="6381328"/>
            <a:ext cx="3600400" cy="369332"/>
          </a:xfrm>
          <a:prstGeom prst="rect">
            <a:avLst/>
          </a:prstGeom>
          <a:solidFill>
            <a:schemeClr val="accent3">
              <a:lumMod val="20000"/>
              <a:lumOff val="80000"/>
            </a:schemeClr>
          </a:solidFill>
          <a:ln>
            <a:solidFill>
              <a:srgbClr val="00B050"/>
            </a:solidFill>
          </a:ln>
        </p:spPr>
        <p:txBody>
          <a:bodyPr wrap="square" rtlCol="0">
            <a:spAutoFit/>
          </a:bodyPr>
          <a:lstStyle/>
          <a:p>
            <a:pPr algn="ctr"/>
            <a:r>
              <a:rPr lang="es-ES" b="1" dirty="0" smtClean="0">
                <a:latin typeface="Century Gothic" panose="020B0502020202020204" pitchFamily="34" charset="0"/>
              </a:rPr>
              <a:t>Importe máximo: 20.000 euros</a:t>
            </a:r>
            <a:endParaRPr lang="es-ES" b="1" dirty="0">
              <a:latin typeface="Century Gothic" panose="020B0502020202020204" pitchFamily="34" charset="0"/>
            </a:endParaRPr>
          </a:p>
        </p:txBody>
      </p:sp>
      <p:sp>
        <p:nvSpPr>
          <p:cNvPr id="7" name="CuadroTexto 6"/>
          <p:cNvSpPr txBox="1"/>
          <p:nvPr/>
        </p:nvSpPr>
        <p:spPr>
          <a:xfrm>
            <a:off x="4788024" y="6381328"/>
            <a:ext cx="3816424" cy="369332"/>
          </a:xfrm>
          <a:prstGeom prst="rect">
            <a:avLst/>
          </a:prstGeom>
          <a:solidFill>
            <a:schemeClr val="tx2">
              <a:lumMod val="20000"/>
              <a:lumOff val="80000"/>
            </a:schemeClr>
          </a:solidFill>
          <a:ln>
            <a:solidFill>
              <a:srgbClr val="0000FF"/>
            </a:solidFill>
          </a:ln>
        </p:spPr>
        <p:txBody>
          <a:bodyPr wrap="square" rtlCol="0">
            <a:spAutoFit/>
          </a:bodyPr>
          <a:lstStyle/>
          <a:p>
            <a:pPr algn="ctr"/>
            <a:r>
              <a:rPr lang="es-ES" b="1" dirty="0">
                <a:latin typeface="Century Gothic" panose="020B0502020202020204" pitchFamily="34" charset="0"/>
              </a:rPr>
              <a:t>Presupuesto mínimo: 3.000 euros</a:t>
            </a:r>
          </a:p>
        </p:txBody>
      </p:sp>
    </p:spTree>
    <p:extLst>
      <p:ext uri="{BB962C8B-B14F-4D97-AF65-F5344CB8AC3E}">
        <p14:creationId xmlns:p14="http://schemas.microsoft.com/office/powerpoint/2010/main" val="240381929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173982" y="718491"/>
            <a:ext cx="8574482" cy="338554"/>
          </a:xfrm>
          <a:prstGeom prst="rect">
            <a:avLst/>
          </a:prstGeom>
        </p:spPr>
        <p:txBody>
          <a:bodyPr wrap="square">
            <a:spAutoFit/>
          </a:bodyPr>
          <a:lstStyle/>
          <a:p>
            <a:pPr algn="just"/>
            <a:r>
              <a:rPr lang="es-ES" sz="1600" b="1" dirty="0">
                <a:latin typeface="Century Gothic" panose="020B0502020202020204" pitchFamily="34" charset="0"/>
                <a:cs typeface="Helvetica" panose="020B0604020202020204" pitchFamily="34" charset="0"/>
              </a:rPr>
              <a:t>2. CONVOCATORIA AÑO 2020</a:t>
            </a:r>
          </a:p>
        </p:txBody>
      </p:sp>
      <p:sp>
        <p:nvSpPr>
          <p:cNvPr id="10" name="CuadroTexto 9">
            <a:extLst>
              <a:ext uri="{FF2B5EF4-FFF2-40B4-BE49-F238E27FC236}">
                <a16:creationId xmlns:a16="http://schemas.microsoft.com/office/drawing/2014/main" id="{423FC9DA-D1F2-4A78-8921-CF2F13F74BAA}"/>
              </a:ext>
            </a:extLst>
          </p:cNvPr>
          <p:cNvSpPr txBox="1"/>
          <p:nvPr/>
        </p:nvSpPr>
        <p:spPr>
          <a:xfrm>
            <a:off x="251520" y="1047492"/>
            <a:ext cx="8796039" cy="923330"/>
          </a:xfrm>
          <a:prstGeom prst="rect">
            <a:avLst/>
          </a:prstGeom>
          <a:noFill/>
        </p:spPr>
        <p:txBody>
          <a:bodyPr wrap="square" rtlCol="0">
            <a:spAutoFit/>
          </a:bodyPr>
          <a:lstStyle/>
          <a:p>
            <a:r>
              <a:rPr lang="es-ES" b="1" dirty="0" smtClean="0">
                <a:solidFill>
                  <a:srgbClr val="FF0000"/>
                </a:solidFill>
                <a:latin typeface="Century Gothic" panose="020B0502020202020204" pitchFamily="34" charset="0"/>
              </a:rPr>
              <a:t>Tipo </a:t>
            </a:r>
            <a:r>
              <a:rPr lang="es-ES" b="1" dirty="0">
                <a:solidFill>
                  <a:srgbClr val="FF0000"/>
                </a:solidFill>
                <a:latin typeface="Century Gothic" panose="020B0502020202020204" pitchFamily="34" charset="0"/>
              </a:rPr>
              <a:t>5</a:t>
            </a:r>
            <a:endParaRPr lang="es-ES" b="1" dirty="0" smtClean="0">
              <a:solidFill>
                <a:srgbClr val="FF0000"/>
              </a:solidFill>
              <a:latin typeface="Century Gothic" panose="020B0502020202020204" pitchFamily="34" charset="0"/>
            </a:endParaRPr>
          </a:p>
          <a:p>
            <a:r>
              <a:rPr lang="es-ES" b="1" dirty="0">
                <a:latin typeface="Century Gothic" panose="020B0502020202020204" pitchFamily="34" charset="0"/>
              </a:rPr>
              <a:t>Inversión para promover servicios ambulantes, que no pongan en riesgo la pervivencia de servicios fijos preexistentes</a:t>
            </a:r>
            <a:endParaRPr lang="es-ES" b="1" dirty="0" smtClean="0">
              <a:latin typeface="Century Gothic" panose="020B0502020202020204" pitchFamily="34" charset="0"/>
            </a:endParaRPr>
          </a:p>
        </p:txBody>
      </p:sp>
      <p:sp>
        <p:nvSpPr>
          <p:cNvPr id="9" name="8 CuadroTexto"/>
          <p:cNvSpPr txBox="1"/>
          <p:nvPr/>
        </p:nvSpPr>
        <p:spPr>
          <a:xfrm>
            <a:off x="539552" y="2132856"/>
            <a:ext cx="8064896" cy="1200329"/>
          </a:xfrm>
          <a:prstGeom prst="rect">
            <a:avLst/>
          </a:prstGeom>
          <a:noFill/>
          <a:ln>
            <a:solidFill>
              <a:schemeClr val="tx1"/>
            </a:solidFill>
          </a:ln>
        </p:spPr>
        <p:txBody>
          <a:bodyPr wrap="square" rtlCol="0">
            <a:spAutoFit/>
          </a:bodyPr>
          <a:lstStyle/>
          <a:p>
            <a:pPr marL="285750" indent="-285750">
              <a:buFont typeface="Arial" panose="020B0604020202020204" pitchFamily="34" charset="0"/>
              <a:buChar char="•"/>
            </a:pPr>
            <a:r>
              <a:rPr lang="es-ES" b="1" dirty="0" smtClean="0">
                <a:solidFill>
                  <a:srgbClr val="0000FF"/>
                </a:solidFill>
                <a:latin typeface="Century Gothic" panose="020B0502020202020204" pitchFamily="34" charset="0"/>
              </a:rPr>
              <a:t>Adquisición </a:t>
            </a:r>
            <a:r>
              <a:rPr lang="es-ES" b="1" dirty="0">
                <a:solidFill>
                  <a:srgbClr val="0000FF"/>
                </a:solidFill>
                <a:latin typeface="Century Gothic" panose="020B0502020202020204" pitchFamily="34" charset="0"/>
              </a:rPr>
              <a:t>de vehículos </a:t>
            </a:r>
            <a:r>
              <a:rPr lang="es-ES" b="1" dirty="0" smtClean="0">
                <a:solidFill>
                  <a:srgbClr val="0000FF"/>
                </a:solidFill>
                <a:latin typeface="Century Gothic" panose="020B0502020202020204" pitchFamily="34" charset="0"/>
              </a:rPr>
              <a:t>industriales</a:t>
            </a:r>
          </a:p>
          <a:p>
            <a:pPr marL="285750" indent="-285750">
              <a:buFont typeface="Arial" panose="020B0604020202020204" pitchFamily="34" charset="0"/>
              <a:buChar char="•"/>
            </a:pPr>
            <a:r>
              <a:rPr lang="es-ES" b="1" dirty="0" smtClean="0">
                <a:solidFill>
                  <a:srgbClr val="0000FF"/>
                </a:solidFill>
                <a:latin typeface="Century Gothic" panose="020B0502020202020204" pitchFamily="34" charset="0"/>
              </a:rPr>
              <a:t>Compra </a:t>
            </a:r>
            <a:r>
              <a:rPr lang="es-ES" b="1" dirty="0">
                <a:solidFill>
                  <a:srgbClr val="0000FF"/>
                </a:solidFill>
                <a:latin typeface="Century Gothic" panose="020B0502020202020204" pitchFamily="34" charset="0"/>
              </a:rPr>
              <a:t>e instalación en los vehículos de todos aquellos aparatos, maquinaria, utensilios, etc. que permitan llevar a cabo los servicios ambulantes ofertados.</a:t>
            </a:r>
            <a:endParaRPr lang="es-ES" sz="1600" b="1" dirty="0">
              <a:solidFill>
                <a:srgbClr val="0000FF"/>
              </a:solidFill>
              <a:latin typeface="Century Gothic" panose="020B0502020202020204" pitchFamily="34" charset="0"/>
            </a:endParaRPr>
          </a:p>
        </p:txBody>
      </p:sp>
      <p:sp>
        <p:nvSpPr>
          <p:cNvPr id="11" name="6 Rectángulo"/>
          <p:cNvSpPr/>
          <p:nvPr/>
        </p:nvSpPr>
        <p:spPr>
          <a:xfrm>
            <a:off x="0" y="117212"/>
            <a:ext cx="9144000" cy="230832"/>
          </a:xfrm>
          <a:prstGeom prst="rect">
            <a:avLst/>
          </a:prstGeom>
          <a:solidFill>
            <a:srgbClr val="FFC000">
              <a:alpha val="20000"/>
            </a:srgbClr>
          </a:solidFill>
        </p:spPr>
        <p:txBody>
          <a:bodyPr wrap="square">
            <a:spAutoFit/>
          </a:bodyPr>
          <a:lstStyle/>
          <a:p>
            <a:pPr algn="ctr"/>
            <a:r>
              <a:rPr lang="es-ES" sz="900" b="1" dirty="0" smtClean="0">
                <a:latin typeface="Helvetica" panose="020B0504020202030204" pitchFamily="34" charset="0"/>
              </a:rPr>
              <a:t>CONVOCATORIA DE SUBVENCIONES 2020 CON CARGO AL FONDO DE COHESIÓN TERRITORIAL / EMPRESAS</a:t>
            </a:r>
            <a:endParaRPr lang="es-ES" sz="900" dirty="0">
              <a:latin typeface="Helvetica" panose="020B0504020202030204" pitchFamily="34" charset="0"/>
            </a:endParaRPr>
          </a:p>
        </p:txBody>
      </p:sp>
      <p:sp>
        <p:nvSpPr>
          <p:cNvPr id="6" name="CuadroTexto 5"/>
          <p:cNvSpPr txBox="1"/>
          <p:nvPr/>
        </p:nvSpPr>
        <p:spPr>
          <a:xfrm>
            <a:off x="539552" y="5936103"/>
            <a:ext cx="3600400" cy="369332"/>
          </a:xfrm>
          <a:prstGeom prst="rect">
            <a:avLst/>
          </a:prstGeom>
          <a:solidFill>
            <a:schemeClr val="accent3">
              <a:lumMod val="20000"/>
              <a:lumOff val="80000"/>
            </a:schemeClr>
          </a:solidFill>
          <a:ln>
            <a:solidFill>
              <a:srgbClr val="00B050"/>
            </a:solidFill>
          </a:ln>
        </p:spPr>
        <p:txBody>
          <a:bodyPr wrap="square" rtlCol="0">
            <a:spAutoFit/>
          </a:bodyPr>
          <a:lstStyle/>
          <a:p>
            <a:pPr algn="ctr"/>
            <a:r>
              <a:rPr lang="es-ES" b="1" dirty="0" smtClean="0">
                <a:latin typeface="Century Gothic" panose="020B0502020202020204" pitchFamily="34" charset="0"/>
              </a:rPr>
              <a:t>Importe máximo: 20.000 euros</a:t>
            </a:r>
            <a:endParaRPr lang="es-ES" b="1" dirty="0">
              <a:latin typeface="Century Gothic" panose="020B0502020202020204" pitchFamily="34" charset="0"/>
            </a:endParaRPr>
          </a:p>
        </p:txBody>
      </p:sp>
      <p:sp>
        <p:nvSpPr>
          <p:cNvPr id="7" name="CuadroTexto 6"/>
          <p:cNvSpPr txBox="1"/>
          <p:nvPr/>
        </p:nvSpPr>
        <p:spPr>
          <a:xfrm>
            <a:off x="4788024" y="5936103"/>
            <a:ext cx="3816424" cy="369332"/>
          </a:xfrm>
          <a:prstGeom prst="rect">
            <a:avLst/>
          </a:prstGeom>
          <a:solidFill>
            <a:schemeClr val="tx2">
              <a:lumMod val="20000"/>
              <a:lumOff val="80000"/>
            </a:schemeClr>
          </a:solidFill>
          <a:ln>
            <a:solidFill>
              <a:srgbClr val="0000FF"/>
            </a:solidFill>
          </a:ln>
        </p:spPr>
        <p:txBody>
          <a:bodyPr wrap="square" rtlCol="0">
            <a:spAutoFit/>
          </a:bodyPr>
          <a:lstStyle/>
          <a:p>
            <a:pPr algn="ctr"/>
            <a:r>
              <a:rPr lang="es-ES" b="1" dirty="0">
                <a:latin typeface="Century Gothic" panose="020B0502020202020204" pitchFamily="34" charset="0"/>
              </a:rPr>
              <a:t>Presupuesto mínimo: 3.000 euros</a:t>
            </a:r>
          </a:p>
        </p:txBody>
      </p:sp>
    </p:spTree>
    <p:extLst>
      <p:ext uri="{BB962C8B-B14F-4D97-AF65-F5344CB8AC3E}">
        <p14:creationId xmlns:p14="http://schemas.microsoft.com/office/powerpoint/2010/main" val="9466023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173982" y="718491"/>
            <a:ext cx="8574482" cy="338554"/>
          </a:xfrm>
          <a:prstGeom prst="rect">
            <a:avLst/>
          </a:prstGeom>
        </p:spPr>
        <p:txBody>
          <a:bodyPr wrap="square">
            <a:spAutoFit/>
          </a:bodyPr>
          <a:lstStyle/>
          <a:p>
            <a:pPr algn="just"/>
            <a:r>
              <a:rPr lang="es-ES" sz="1600" b="1" dirty="0">
                <a:latin typeface="Century Gothic" panose="020B0502020202020204" pitchFamily="34" charset="0"/>
                <a:cs typeface="Helvetica" panose="020B0604020202020204" pitchFamily="34" charset="0"/>
              </a:rPr>
              <a:t>2. CONVOCATORIA AÑO 2020</a:t>
            </a:r>
            <a:endParaRPr lang="es-ES" sz="1600" b="1" dirty="0">
              <a:latin typeface="Century Gothic" panose="020B0502020202020204" pitchFamily="34" charset="0"/>
              <a:cs typeface="Helvetica" panose="020B0604020202020204" pitchFamily="34" charset="0"/>
            </a:endParaRPr>
          </a:p>
        </p:txBody>
      </p:sp>
      <p:sp>
        <p:nvSpPr>
          <p:cNvPr id="7" name="6 Rectángulo"/>
          <p:cNvSpPr/>
          <p:nvPr/>
        </p:nvSpPr>
        <p:spPr>
          <a:xfrm>
            <a:off x="0" y="117212"/>
            <a:ext cx="9144000" cy="230832"/>
          </a:xfrm>
          <a:prstGeom prst="rect">
            <a:avLst/>
          </a:prstGeom>
          <a:solidFill>
            <a:srgbClr val="FFC000">
              <a:alpha val="20000"/>
            </a:srgbClr>
          </a:solidFill>
        </p:spPr>
        <p:txBody>
          <a:bodyPr wrap="square">
            <a:spAutoFit/>
          </a:bodyPr>
          <a:lstStyle/>
          <a:p>
            <a:pPr algn="ctr"/>
            <a:r>
              <a:rPr lang="es-ES" sz="900" b="1" dirty="0" smtClean="0">
                <a:latin typeface="Helvetica" panose="020B0504020202030204" pitchFamily="34" charset="0"/>
              </a:rPr>
              <a:t>CONVOCATORIA DE SUBVENCIONES 2020 CON CARGO AL FONDO DE COHESIÓN TERRITORIAL / EMPRESAS</a:t>
            </a:r>
            <a:endParaRPr lang="es-ES" sz="900" dirty="0">
              <a:latin typeface="Helvetica" panose="020B0504020202030204" pitchFamily="34" charset="0"/>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48464" y="6489792"/>
            <a:ext cx="299095" cy="251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Imagen 12"/>
          <p:cNvPicPr>
            <a:picLocks noChangeAspect="1"/>
          </p:cNvPicPr>
          <p:nvPr/>
        </p:nvPicPr>
        <p:blipFill>
          <a:blip r:embed="rId3"/>
          <a:stretch>
            <a:fillRect/>
          </a:stretch>
        </p:blipFill>
        <p:spPr>
          <a:xfrm>
            <a:off x="900284" y="2519240"/>
            <a:ext cx="7351054" cy="1617439"/>
          </a:xfrm>
          <a:prstGeom prst="rect">
            <a:avLst/>
          </a:prstGeom>
          <a:effectLst>
            <a:outerShdw blurRad="50800" dist="152400" dir="2700000" algn="tl" rotWithShape="0">
              <a:prstClr val="black">
                <a:alpha val="40000"/>
              </a:prstClr>
            </a:outerShdw>
          </a:effectLst>
        </p:spPr>
      </p:pic>
      <p:sp>
        <p:nvSpPr>
          <p:cNvPr id="14" name="CuadroTexto 13">
            <a:extLst>
              <a:ext uri="{FF2B5EF4-FFF2-40B4-BE49-F238E27FC236}">
                <a16:creationId xmlns:a16="http://schemas.microsoft.com/office/drawing/2014/main" id="{C620FFAE-87B7-4980-9D85-C030986473AE}"/>
              </a:ext>
            </a:extLst>
          </p:cNvPr>
          <p:cNvSpPr txBox="1"/>
          <p:nvPr/>
        </p:nvSpPr>
        <p:spPr>
          <a:xfrm rot="19340438">
            <a:off x="116497" y="2694538"/>
            <a:ext cx="2664296" cy="707886"/>
          </a:xfrm>
          <a:prstGeom prst="rect">
            <a:avLst/>
          </a:prstGeom>
          <a:noFill/>
        </p:spPr>
        <p:txBody>
          <a:bodyPr wrap="square" rtlCol="0">
            <a:spAutoFit/>
          </a:bodyPr>
          <a:lstStyle/>
          <a:p>
            <a:pPr algn="ctr"/>
            <a:r>
              <a:rPr lang="es-ES" sz="2000" b="1" dirty="0" smtClean="0">
                <a:solidFill>
                  <a:srgbClr val="FF0000"/>
                </a:solidFill>
                <a:latin typeface="Century Gothic" panose="020B0502020202020204" pitchFamily="34" charset="0"/>
              </a:rPr>
              <a:t>EMPRESAS PRIVADAS</a:t>
            </a:r>
            <a:endParaRPr lang="es-ES" sz="2000" b="1" dirty="0">
              <a:solidFill>
                <a:srgbClr val="FF0000"/>
              </a:solidFill>
              <a:latin typeface="Century Gothic" panose="020B0502020202020204" pitchFamily="34" charset="0"/>
            </a:endParaRPr>
          </a:p>
        </p:txBody>
      </p:sp>
    </p:spTree>
    <p:extLst>
      <p:ext uri="{BB962C8B-B14F-4D97-AF65-F5344CB8AC3E}">
        <p14:creationId xmlns:p14="http://schemas.microsoft.com/office/powerpoint/2010/main" val="40840861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173982" y="718491"/>
            <a:ext cx="8574482" cy="338554"/>
          </a:xfrm>
          <a:prstGeom prst="rect">
            <a:avLst/>
          </a:prstGeom>
        </p:spPr>
        <p:txBody>
          <a:bodyPr wrap="square">
            <a:spAutoFit/>
          </a:bodyPr>
          <a:lstStyle/>
          <a:p>
            <a:pPr algn="just"/>
            <a:r>
              <a:rPr lang="es-ES" sz="1600" b="1" dirty="0">
                <a:latin typeface="Century Gothic" panose="020B0502020202020204" pitchFamily="34" charset="0"/>
                <a:cs typeface="Helvetica" panose="020B0604020202020204" pitchFamily="34" charset="0"/>
              </a:rPr>
              <a:t>2. CONVOCATORIA AÑO 2020</a:t>
            </a:r>
          </a:p>
        </p:txBody>
      </p:sp>
      <p:sp>
        <p:nvSpPr>
          <p:cNvPr id="10" name="CuadroTexto 9">
            <a:extLst>
              <a:ext uri="{FF2B5EF4-FFF2-40B4-BE49-F238E27FC236}">
                <a16:creationId xmlns:a16="http://schemas.microsoft.com/office/drawing/2014/main" id="{423FC9DA-D1F2-4A78-8921-CF2F13F74BAA}"/>
              </a:ext>
            </a:extLst>
          </p:cNvPr>
          <p:cNvSpPr txBox="1"/>
          <p:nvPr/>
        </p:nvSpPr>
        <p:spPr>
          <a:xfrm>
            <a:off x="1436886" y="2213132"/>
            <a:ext cx="6048673" cy="1200329"/>
          </a:xfrm>
          <a:prstGeom prst="rect">
            <a:avLst/>
          </a:prstGeom>
          <a:noFill/>
          <a:ln>
            <a:solidFill>
              <a:schemeClr val="tx1"/>
            </a:solidFill>
          </a:ln>
        </p:spPr>
        <p:txBody>
          <a:bodyPr wrap="square" rtlCol="0">
            <a:spAutoFit/>
          </a:bodyPr>
          <a:lstStyle/>
          <a:p>
            <a:pPr algn="ctr"/>
            <a:r>
              <a:rPr lang="es-ES" b="1" dirty="0">
                <a:solidFill>
                  <a:srgbClr val="FF0000"/>
                </a:solidFill>
                <a:latin typeface="Century Gothic" panose="020B0502020202020204" pitchFamily="34" charset="0"/>
              </a:rPr>
              <a:t>Presupuesto</a:t>
            </a:r>
          </a:p>
          <a:p>
            <a:endParaRPr lang="es-ES" b="1" dirty="0" smtClean="0">
              <a:solidFill>
                <a:srgbClr val="0000FF"/>
              </a:solidFill>
              <a:latin typeface="Century Gothic" panose="020B0502020202020204" pitchFamily="34" charset="0"/>
            </a:endParaRPr>
          </a:p>
          <a:p>
            <a:r>
              <a:rPr lang="es-ES" b="1" dirty="0" smtClean="0">
                <a:solidFill>
                  <a:srgbClr val="0000FF"/>
                </a:solidFill>
                <a:latin typeface="Century Gothic" panose="020B0502020202020204" pitchFamily="34" charset="0"/>
              </a:rPr>
              <a:t>Transferencias </a:t>
            </a:r>
            <a:r>
              <a:rPr lang="es-ES" b="1" dirty="0">
                <a:solidFill>
                  <a:srgbClr val="0000FF"/>
                </a:solidFill>
                <a:latin typeface="Century Gothic" panose="020B0502020202020204" pitchFamily="34" charset="0"/>
              </a:rPr>
              <a:t>corrientes (Cap. IV): </a:t>
            </a:r>
            <a:r>
              <a:rPr lang="es-ES" b="1" dirty="0" smtClean="0">
                <a:solidFill>
                  <a:srgbClr val="0000FF"/>
                </a:solidFill>
                <a:latin typeface="Century Gothic" panose="020B0502020202020204" pitchFamily="34" charset="0"/>
              </a:rPr>
              <a:t>94.000 euros</a:t>
            </a:r>
            <a:endParaRPr lang="es-ES" b="1" dirty="0">
              <a:solidFill>
                <a:srgbClr val="0000FF"/>
              </a:solidFill>
              <a:latin typeface="Century Gothic" panose="020B0502020202020204" pitchFamily="34" charset="0"/>
            </a:endParaRPr>
          </a:p>
          <a:p>
            <a:r>
              <a:rPr lang="es-ES" b="1" dirty="0" smtClean="0">
                <a:solidFill>
                  <a:srgbClr val="0000FF"/>
                </a:solidFill>
                <a:latin typeface="Century Gothic" panose="020B0502020202020204" pitchFamily="34" charset="0"/>
              </a:rPr>
              <a:t>Transferencias </a:t>
            </a:r>
            <a:r>
              <a:rPr lang="es-ES" b="1" dirty="0">
                <a:solidFill>
                  <a:srgbClr val="0000FF"/>
                </a:solidFill>
                <a:latin typeface="Century Gothic" panose="020B0502020202020204" pitchFamily="34" charset="0"/>
              </a:rPr>
              <a:t>de capital (Cap. VII): </a:t>
            </a:r>
            <a:r>
              <a:rPr lang="es-ES" b="1" dirty="0" smtClean="0">
                <a:solidFill>
                  <a:srgbClr val="0000FF"/>
                </a:solidFill>
                <a:latin typeface="Century Gothic" panose="020B0502020202020204" pitchFamily="34" charset="0"/>
              </a:rPr>
              <a:t>1.200.000 euros</a:t>
            </a:r>
            <a:endParaRPr lang="es-ES" b="1" dirty="0">
              <a:solidFill>
                <a:srgbClr val="0000FF"/>
              </a:solidFill>
              <a:latin typeface="Century Gothic" panose="020B0502020202020204" pitchFamily="34" charset="0"/>
            </a:endParaRPr>
          </a:p>
        </p:txBody>
      </p:sp>
      <p:sp>
        <p:nvSpPr>
          <p:cNvPr id="2" name="1 CuadroTexto"/>
          <p:cNvSpPr txBox="1"/>
          <p:nvPr/>
        </p:nvSpPr>
        <p:spPr>
          <a:xfrm>
            <a:off x="356766" y="1340768"/>
            <a:ext cx="8430467" cy="369332"/>
          </a:xfrm>
          <a:prstGeom prst="rect">
            <a:avLst/>
          </a:prstGeom>
          <a:solidFill>
            <a:schemeClr val="bg1"/>
          </a:solidFill>
          <a:ln>
            <a:solidFill>
              <a:schemeClr val="tx1"/>
            </a:solidFill>
          </a:ln>
          <a:effectLst>
            <a:outerShdw blurRad="50800" dist="152400" dir="2700000" algn="tl" rotWithShape="0">
              <a:prstClr val="black">
                <a:alpha val="40000"/>
              </a:prstClr>
            </a:outerShdw>
          </a:effectLst>
        </p:spPr>
        <p:txBody>
          <a:bodyPr wrap="square" rtlCol="0">
            <a:spAutoFit/>
          </a:bodyPr>
          <a:lstStyle/>
          <a:p>
            <a:r>
              <a:rPr lang="es-ES" b="1" dirty="0">
                <a:latin typeface="Century Gothic" panose="020B0502020202020204" pitchFamily="34" charset="0"/>
              </a:rPr>
              <a:t>Empresas privadas: </a:t>
            </a:r>
            <a:r>
              <a:rPr lang="es-ES" b="1" dirty="0" smtClean="0">
                <a:latin typeface="Century Gothic" panose="020B0502020202020204" pitchFamily="34" charset="0"/>
              </a:rPr>
              <a:t>					 </a:t>
            </a:r>
            <a:r>
              <a:rPr lang="es-ES" b="1" dirty="0" smtClean="0">
                <a:solidFill>
                  <a:srgbClr val="FF0000"/>
                </a:solidFill>
                <a:latin typeface="Century Gothic" panose="020B0502020202020204" pitchFamily="34" charset="0"/>
              </a:rPr>
              <a:t>1.294.000 euros</a:t>
            </a:r>
            <a:endParaRPr lang="es-ES" b="1" dirty="0">
              <a:solidFill>
                <a:srgbClr val="FF0000"/>
              </a:solidFill>
              <a:latin typeface="Century Gothic" panose="020B0502020202020204" pitchFamily="34" charset="0"/>
            </a:endParaRPr>
          </a:p>
        </p:txBody>
      </p:sp>
      <p:sp>
        <p:nvSpPr>
          <p:cNvPr id="9" name="6 Rectángulo"/>
          <p:cNvSpPr/>
          <p:nvPr/>
        </p:nvSpPr>
        <p:spPr>
          <a:xfrm>
            <a:off x="0" y="117212"/>
            <a:ext cx="9144000" cy="230832"/>
          </a:xfrm>
          <a:prstGeom prst="rect">
            <a:avLst/>
          </a:prstGeom>
          <a:solidFill>
            <a:srgbClr val="FFC000">
              <a:alpha val="20000"/>
            </a:srgbClr>
          </a:solidFill>
        </p:spPr>
        <p:txBody>
          <a:bodyPr wrap="square">
            <a:spAutoFit/>
          </a:bodyPr>
          <a:lstStyle/>
          <a:p>
            <a:pPr algn="ctr"/>
            <a:r>
              <a:rPr lang="es-ES" sz="900" b="1" dirty="0" smtClean="0">
                <a:latin typeface="Helvetica" panose="020B0504020202030204" pitchFamily="34" charset="0"/>
              </a:rPr>
              <a:t>CONVOCATORIA DE SUBVENCIONES 2020 CON CARGO AL FONDO DE COHESIÓN TERRITORIAL / EMPRESAS</a:t>
            </a:r>
            <a:endParaRPr lang="es-ES" sz="900" dirty="0">
              <a:latin typeface="Helvetica" panose="020B0504020202030204" pitchFamily="34" charset="0"/>
            </a:endParaRPr>
          </a:p>
        </p:txBody>
      </p:sp>
      <p:sp>
        <p:nvSpPr>
          <p:cNvPr id="3" name="CuadroTexto 2"/>
          <p:cNvSpPr txBox="1"/>
          <p:nvPr/>
        </p:nvSpPr>
        <p:spPr>
          <a:xfrm>
            <a:off x="2259481" y="3783793"/>
            <a:ext cx="4824536" cy="1477328"/>
          </a:xfrm>
          <a:prstGeom prst="rect">
            <a:avLst/>
          </a:prstGeom>
          <a:noFill/>
        </p:spPr>
        <p:txBody>
          <a:bodyPr wrap="square" rtlCol="0">
            <a:spAutoFit/>
          </a:bodyPr>
          <a:lstStyle/>
          <a:p>
            <a:pPr algn="ctr"/>
            <a:r>
              <a:rPr lang="es-ES" b="1" dirty="0">
                <a:solidFill>
                  <a:srgbClr val="FF0000"/>
                </a:solidFill>
                <a:latin typeface="Century Gothic" panose="020B0502020202020204" pitchFamily="34" charset="0"/>
              </a:rPr>
              <a:t>Las cuantías máximas de las ayudas se establecen en el </a:t>
            </a:r>
            <a:r>
              <a:rPr lang="es-ES" b="1" dirty="0">
                <a:solidFill>
                  <a:srgbClr val="0000FF"/>
                </a:solidFill>
                <a:latin typeface="Century Gothic" panose="020B0502020202020204" pitchFamily="34" charset="0"/>
              </a:rPr>
              <a:t>100 %</a:t>
            </a:r>
            <a:r>
              <a:rPr lang="es-ES" b="1" dirty="0">
                <a:solidFill>
                  <a:srgbClr val="FF0000"/>
                </a:solidFill>
                <a:latin typeface="Century Gothic" panose="020B0502020202020204" pitchFamily="34" charset="0"/>
              </a:rPr>
              <a:t> de la financiación del gasto corriente o del importe de los proyectos de inversión de las actuaciones propuestas</a:t>
            </a:r>
            <a:r>
              <a:rPr lang="es-ES" b="1" dirty="0" smtClean="0">
                <a:solidFill>
                  <a:srgbClr val="FF0000"/>
                </a:solidFill>
                <a:latin typeface="Century Gothic" panose="020B0502020202020204" pitchFamily="34" charset="0"/>
              </a:rPr>
              <a:t>.</a:t>
            </a:r>
          </a:p>
        </p:txBody>
      </p:sp>
      <p:sp>
        <p:nvSpPr>
          <p:cNvPr id="7" name="CuadroTexto 6"/>
          <p:cNvSpPr txBox="1"/>
          <p:nvPr/>
        </p:nvSpPr>
        <p:spPr>
          <a:xfrm>
            <a:off x="2048954" y="5645396"/>
            <a:ext cx="4824536" cy="923330"/>
          </a:xfrm>
          <a:prstGeom prst="rect">
            <a:avLst/>
          </a:prstGeom>
          <a:noFill/>
          <a:ln w="28575">
            <a:solidFill>
              <a:srgbClr val="FF0000"/>
            </a:solidFill>
          </a:ln>
        </p:spPr>
        <p:txBody>
          <a:bodyPr wrap="square" rtlCol="0">
            <a:spAutoFit/>
          </a:bodyPr>
          <a:lstStyle/>
          <a:p>
            <a:pPr algn="ctr"/>
            <a:r>
              <a:rPr lang="es-ES" b="1" dirty="0" smtClean="0">
                <a:latin typeface="Century Gothic" panose="020B0502020202020204" pitchFamily="34" charset="0"/>
              </a:rPr>
              <a:t>Se establecen unos importes máximos a subvencionar y unos importes mínimos de las ayudas solicitadas</a:t>
            </a:r>
            <a:endParaRPr lang="es-ES" b="1" dirty="0">
              <a:latin typeface="Century Gothic" panose="020B0502020202020204" pitchFamily="34" charset="0"/>
            </a:endParaRPr>
          </a:p>
        </p:txBody>
      </p:sp>
    </p:spTree>
    <p:extLst>
      <p:ext uri="{BB962C8B-B14F-4D97-AF65-F5344CB8AC3E}">
        <p14:creationId xmlns:p14="http://schemas.microsoft.com/office/powerpoint/2010/main" val="34514784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173982" y="718491"/>
            <a:ext cx="8574482" cy="338554"/>
          </a:xfrm>
          <a:prstGeom prst="rect">
            <a:avLst/>
          </a:prstGeom>
        </p:spPr>
        <p:txBody>
          <a:bodyPr wrap="square">
            <a:spAutoFit/>
          </a:bodyPr>
          <a:lstStyle/>
          <a:p>
            <a:pPr algn="just"/>
            <a:r>
              <a:rPr lang="es-ES" sz="1600" b="1" dirty="0">
                <a:latin typeface="Century Gothic" panose="020B0502020202020204" pitchFamily="34" charset="0"/>
                <a:cs typeface="Helvetica" panose="020B0604020202020204" pitchFamily="34" charset="0"/>
              </a:rPr>
              <a:t>2. CONVOCATORIA AÑO 2020</a:t>
            </a:r>
          </a:p>
        </p:txBody>
      </p:sp>
      <p:sp>
        <p:nvSpPr>
          <p:cNvPr id="2" name="1 CuadroTexto"/>
          <p:cNvSpPr txBox="1"/>
          <p:nvPr/>
        </p:nvSpPr>
        <p:spPr>
          <a:xfrm>
            <a:off x="356766" y="1340768"/>
            <a:ext cx="8430467" cy="646331"/>
          </a:xfrm>
          <a:prstGeom prst="rect">
            <a:avLst/>
          </a:prstGeom>
          <a:solidFill>
            <a:schemeClr val="bg1"/>
          </a:solidFill>
          <a:ln>
            <a:solidFill>
              <a:schemeClr val="tx1"/>
            </a:solidFill>
          </a:ln>
          <a:effectLst>
            <a:outerShdw blurRad="50800" dist="152400" dir="2700000" algn="tl" rotWithShape="0">
              <a:prstClr val="black">
                <a:alpha val="40000"/>
              </a:prstClr>
            </a:outerShdw>
          </a:effectLst>
        </p:spPr>
        <p:txBody>
          <a:bodyPr wrap="square" rtlCol="0">
            <a:spAutoFit/>
          </a:bodyPr>
          <a:lstStyle/>
          <a:p>
            <a:r>
              <a:rPr lang="es-ES" b="1" dirty="0" smtClean="0">
                <a:latin typeface="Century Gothic" panose="020B0502020202020204" pitchFamily="34" charset="0"/>
              </a:rPr>
              <a:t>Plazo de presentación de las solicitudes:</a:t>
            </a:r>
          </a:p>
          <a:p>
            <a:r>
              <a:rPr lang="es-ES" b="1" dirty="0" smtClean="0">
                <a:solidFill>
                  <a:srgbClr val="FF0000"/>
                </a:solidFill>
                <a:latin typeface="Century Gothic" panose="020B0502020202020204" pitchFamily="34" charset="0"/>
              </a:rPr>
              <a:t>20 días naturales a partir de la publicación en el BOA</a:t>
            </a:r>
            <a:endParaRPr lang="es-ES" b="1" dirty="0">
              <a:solidFill>
                <a:srgbClr val="FF0000"/>
              </a:solidFill>
              <a:latin typeface="Century Gothic" panose="020B0502020202020204" pitchFamily="34" charset="0"/>
            </a:endParaRPr>
          </a:p>
        </p:txBody>
      </p:sp>
      <p:sp>
        <p:nvSpPr>
          <p:cNvPr id="9" name="6 Rectángulo"/>
          <p:cNvSpPr/>
          <p:nvPr/>
        </p:nvSpPr>
        <p:spPr>
          <a:xfrm>
            <a:off x="0" y="117212"/>
            <a:ext cx="9144000" cy="230832"/>
          </a:xfrm>
          <a:prstGeom prst="rect">
            <a:avLst/>
          </a:prstGeom>
          <a:solidFill>
            <a:srgbClr val="FFC000">
              <a:alpha val="20000"/>
            </a:srgbClr>
          </a:solidFill>
        </p:spPr>
        <p:txBody>
          <a:bodyPr wrap="square">
            <a:spAutoFit/>
          </a:bodyPr>
          <a:lstStyle/>
          <a:p>
            <a:pPr algn="ctr"/>
            <a:r>
              <a:rPr lang="es-ES" sz="900" b="1" dirty="0" smtClean="0">
                <a:latin typeface="Helvetica" panose="020B0504020202030204" pitchFamily="34" charset="0"/>
              </a:rPr>
              <a:t>CONVOCATORIA DE SUBVENCIONES 2020 CON CARGO AL FONDO DE COHESIÓN TERRITORIAL / EMPRESAS</a:t>
            </a:r>
            <a:endParaRPr lang="es-ES" sz="900" dirty="0">
              <a:latin typeface="Helvetica" panose="020B0504020202030204" pitchFamily="34" charset="0"/>
            </a:endParaRPr>
          </a:p>
        </p:txBody>
      </p:sp>
      <p:sp>
        <p:nvSpPr>
          <p:cNvPr id="3" name="CuadroTexto 2"/>
          <p:cNvSpPr txBox="1"/>
          <p:nvPr/>
        </p:nvSpPr>
        <p:spPr>
          <a:xfrm>
            <a:off x="2015715" y="3356992"/>
            <a:ext cx="5112568" cy="1200329"/>
          </a:xfrm>
          <a:prstGeom prst="rect">
            <a:avLst/>
          </a:prstGeom>
          <a:noFill/>
        </p:spPr>
        <p:txBody>
          <a:bodyPr wrap="square" rtlCol="0">
            <a:spAutoFit/>
          </a:bodyPr>
          <a:lstStyle/>
          <a:p>
            <a:pPr algn="ctr"/>
            <a:r>
              <a:rPr lang="es-ES" b="1" dirty="0" smtClean="0">
                <a:solidFill>
                  <a:srgbClr val="0000FF"/>
                </a:solidFill>
                <a:latin typeface="Century Gothic" panose="020B0502020202020204" pitchFamily="34" charset="0"/>
              </a:rPr>
              <a:t>Las actividades susceptibles para las que pueden solicitarse ayudas deberán haberse llevado a cabo desde el 1 de enero hasta el 15 de noviembre de 2020 (*) </a:t>
            </a:r>
          </a:p>
        </p:txBody>
      </p:sp>
      <p:sp>
        <p:nvSpPr>
          <p:cNvPr id="4" name="CuadroTexto 3"/>
          <p:cNvSpPr txBox="1"/>
          <p:nvPr/>
        </p:nvSpPr>
        <p:spPr>
          <a:xfrm>
            <a:off x="107504" y="6381328"/>
            <a:ext cx="9000999" cy="369332"/>
          </a:xfrm>
          <a:prstGeom prst="rect">
            <a:avLst/>
          </a:prstGeom>
          <a:noFill/>
        </p:spPr>
        <p:txBody>
          <a:bodyPr wrap="square" rtlCol="0">
            <a:spAutoFit/>
          </a:bodyPr>
          <a:lstStyle/>
          <a:p>
            <a:r>
              <a:rPr lang="es-ES" dirty="0" smtClean="0"/>
              <a:t>(*) con excepción de las ayudas a la contratación que solo comprenden hasta el 31 de octubre</a:t>
            </a:r>
            <a:endParaRPr lang="es-ES" dirty="0"/>
          </a:p>
        </p:txBody>
      </p:sp>
    </p:spTree>
    <p:extLst>
      <p:ext uri="{BB962C8B-B14F-4D97-AF65-F5344CB8AC3E}">
        <p14:creationId xmlns:p14="http://schemas.microsoft.com/office/powerpoint/2010/main" val="39142978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173982" y="718491"/>
            <a:ext cx="8574482" cy="338554"/>
          </a:xfrm>
          <a:prstGeom prst="rect">
            <a:avLst/>
          </a:prstGeom>
        </p:spPr>
        <p:txBody>
          <a:bodyPr wrap="square">
            <a:spAutoFit/>
          </a:bodyPr>
          <a:lstStyle/>
          <a:p>
            <a:pPr algn="just"/>
            <a:r>
              <a:rPr lang="es-ES" sz="1600" b="1" dirty="0">
                <a:latin typeface="Century Gothic" panose="020B0502020202020204" pitchFamily="34" charset="0"/>
                <a:cs typeface="Helvetica" panose="020B0604020202020204" pitchFamily="34" charset="0"/>
              </a:rPr>
              <a:t>2. CONVOCATORIA AÑO 2020</a:t>
            </a:r>
          </a:p>
        </p:txBody>
      </p:sp>
      <p:sp>
        <p:nvSpPr>
          <p:cNvPr id="10" name="CuadroTexto 9">
            <a:extLst>
              <a:ext uri="{FF2B5EF4-FFF2-40B4-BE49-F238E27FC236}">
                <a16:creationId xmlns:a16="http://schemas.microsoft.com/office/drawing/2014/main" id="{423FC9DA-D1F2-4A78-8921-CF2F13F74BAA}"/>
              </a:ext>
            </a:extLst>
          </p:cNvPr>
          <p:cNvSpPr txBox="1"/>
          <p:nvPr/>
        </p:nvSpPr>
        <p:spPr>
          <a:xfrm>
            <a:off x="395536" y="1154583"/>
            <a:ext cx="8352928" cy="4801314"/>
          </a:xfrm>
          <a:prstGeom prst="rect">
            <a:avLst/>
          </a:prstGeom>
          <a:noFill/>
        </p:spPr>
        <p:txBody>
          <a:bodyPr wrap="square" rtlCol="0">
            <a:spAutoFit/>
          </a:bodyPr>
          <a:lstStyle/>
          <a:p>
            <a:r>
              <a:rPr lang="es-ES" b="1" dirty="0">
                <a:solidFill>
                  <a:srgbClr val="FF0000"/>
                </a:solidFill>
                <a:latin typeface="Century Gothic" panose="020B0502020202020204" pitchFamily="34" charset="0"/>
              </a:rPr>
              <a:t>Líneas de subvención (I)</a:t>
            </a:r>
          </a:p>
          <a:p>
            <a:endParaRPr lang="es-ES" b="1" dirty="0">
              <a:solidFill>
                <a:srgbClr val="FF0000"/>
              </a:solidFill>
              <a:latin typeface="Century Gothic" panose="020B0502020202020204" pitchFamily="34" charset="0"/>
            </a:endParaRPr>
          </a:p>
          <a:p>
            <a:r>
              <a:rPr lang="es-ES" b="1" u="sng" dirty="0">
                <a:latin typeface="Century Gothic" panose="020B0502020202020204" pitchFamily="34" charset="0"/>
              </a:rPr>
              <a:t>Empresas privadas</a:t>
            </a:r>
          </a:p>
          <a:p>
            <a:endParaRPr lang="es-ES" b="1" dirty="0">
              <a:latin typeface="Century Gothic" panose="020B0502020202020204" pitchFamily="34" charset="0"/>
            </a:endParaRPr>
          </a:p>
          <a:p>
            <a:r>
              <a:rPr lang="es-ES" b="1" dirty="0">
                <a:solidFill>
                  <a:srgbClr val="0000FF"/>
                </a:solidFill>
                <a:latin typeface="Century Gothic" panose="020B0502020202020204" pitchFamily="34" charset="0"/>
              </a:rPr>
              <a:t>Transferencias </a:t>
            </a:r>
            <a:r>
              <a:rPr lang="es-ES" b="1" dirty="0" smtClean="0">
                <a:solidFill>
                  <a:srgbClr val="0000FF"/>
                </a:solidFill>
                <a:latin typeface="Century Gothic" panose="020B0502020202020204" pitchFamily="34" charset="0"/>
              </a:rPr>
              <a:t>corrientes / Gasto corriente </a:t>
            </a:r>
            <a:r>
              <a:rPr lang="es-ES" b="1" dirty="0">
                <a:solidFill>
                  <a:srgbClr val="0000FF"/>
                </a:solidFill>
                <a:latin typeface="Century Gothic" panose="020B0502020202020204" pitchFamily="34" charset="0"/>
              </a:rPr>
              <a:t>(Cap. IV): </a:t>
            </a:r>
            <a:r>
              <a:rPr lang="es-ES" b="1" u="sng" dirty="0" smtClean="0">
                <a:solidFill>
                  <a:srgbClr val="0000FF"/>
                </a:solidFill>
                <a:latin typeface="Century Gothic" panose="020B0502020202020204" pitchFamily="34" charset="0"/>
              </a:rPr>
              <a:t>94.000 </a:t>
            </a:r>
            <a:r>
              <a:rPr lang="es-ES" b="1" u="sng" dirty="0">
                <a:solidFill>
                  <a:srgbClr val="0000FF"/>
                </a:solidFill>
                <a:latin typeface="Century Gothic" panose="020B0502020202020204" pitchFamily="34" charset="0"/>
              </a:rPr>
              <a:t>euros</a:t>
            </a:r>
          </a:p>
          <a:p>
            <a:endParaRPr lang="es-ES" b="1" dirty="0">
              <a:latin typeface="Century Gothic" panose="020B0502020202020204" pitchFamily="34" charset="0"/>
            </a:endParaRPr>
          </a:p>
          <a:p>
            <a:pPr marL="285750" lvl="0" indent="-285750">
              <a:buFont typeface="Arial" panose="020B0604020202020204" pitchFamily="34" charset="0"/>
              <a:buChar char="•"/>
            </a:pPr>
            <a:r>
              <a:rPr lang="es-ES" b="1" dirty="0">
                <a:latin typeface="Century Gothic" panose="020B0502020202020204" pitchFamily="34" charset="0"/>
              </a:rPr>
              <a:t>Tipo 1: Creación de empleo </a:t>
            </a:r>
            <a:r>
              <a:rPr lang="es-ES" b="1" dirty="0" smtClean="0">
                <a:latin typeface="Century Gothic" panose="020B0502020202020204" pitchFamily="34" charset="0"/>
              </a:rPr>
              <a:t>en pymes economía </a:t>
            </a:r>
            <a:r>
              <a:rPr lang="es-ES" b="1" dirty="0">
                <a:latin typeface="Century Gothic" panose="020B0502020202020204" pitchFamily="34" charset="0"/>
              </a:rPr>
              <a:t>social </a:t>
            </a:r>
            <a:r>
              <a:rPr lang="es-ES" b="1" dirty="0" smtClean="0">
                <a:latin typeface="Century Gothic" panose="020B0502020202020204" pitchFamily="34" charset="0"/>
              </a:rPr>
              <a:t>/ Contratos para jóvenes egresados</a:t>
            </a:r>
          </a:p>
          <a:p>
            <a:pPr lvl="0"/>
            <a:endParaRPr lang="es-ES" b="1" dirty="0">
              <a:latin typeface="Century Gothic" panose="020B0502020202020204" pitchFamily="34" charset="0"/>
            </a:endParaRPr>
          </a:p>
          <a:p>
            <a:r>
              <a:rPr lang="es-ES" b="1" dirty="0">
                <a:solidFill>
                  <a:srgbClr val="0000FF"/>
                </a:solidFill>
                <a:latin typeface="Century Gothic" panose="020B0502020202020204" pitchFamily="34" charset="0"/>
              </a:rPr>
              <a:t>Transferencias de capital </a:t>
            </a:r>
            <a:r>
              <a:rPr lang="es-ES" b="1" dirty="0" smtClean="0">
                <a:solidFill>
                  <a:srgbClr val="0000FF"/>
                </a:solidFill>
                <a:latin typeface="Century Gothic" panose="020B0502020202020204" pitchFamily="34" charset="0"/>
              </a:rPr>
              <a:t>/ Inversiones (Cap</a:t>
            </a:r>
            <a:r>
              <a:rPr lang="es-ES" b="1" dirty="0">
                <a:solidFill>
                  <a:srgbClr val="0000FF"/>
                </a:solidFill>
                <a:latin typeface="Century Gothic" panose="020B0502020202020204" pitchFamily="34" charset="0"/>
              </a:rPr>
              <a:t>. VII): </a:t>
            </a:r>
            <a:r>
              <a:rPr lang="es-ES" b="1" u="sng" dirty="0">
                <a:solidFill>
                  <a:srgbClr val="0000FF"/>
                </a:solidFill>
                <a:latin typeface="Century Gothic" panose="020B0502020202020204" pitchFamily="34" charset="0"/>
              </a:rPr>
              <a:t>1.200.000 euros</a:t>
            </a:r>
          </a:p>
          <a:p>
            <a:endParaRPr lang="es-ES" b="1" dirty="0">
              <a:solidFill>
                <a:srgbClr val="0000FF"/>
              </a:solidFill>
              <a:latin typeface="Century Gothic" panose="020B0502020202020204" pitchFamily="34" charset="0"/>
            </a:endParaRPr>
          </a:p>
          <a:p>
            <a:pPr marL="285750" indent="-285750">
              <a:buFont typeface="Arial" panose="020B0604020202020204" pitchFamily="34" charset="0"/>
              <a:buChar char="•"/>
            </a:pPr>
            <a:r>
              <a:rPr lang="es-ES" b="1" dirty="0">
                <a:latin typeface="Century Gothic" panose="020B0502020202020204" pitchFamily="34" charset="0"/>
              </a:rPr>
              <a:t>Tipo </a:t>
            </a:r>
            <a:r>
              <a:rPr lang="es-ES" b="1" dirty="0" smtClean="0">
                <a:latin typeface="Century Gothic" panose="020B0502020202020204" pitchFamily="34" charset="0"/>
              </a:rPr>
              <a:t>2: </a:t>
            </a:r>
            <a:r>
              <a:rPr lang="es-ES" b="1" dirty="0">
                <a:latin typeface="Century Gothic" panose="020B0502020202020204" pitchFamily="34" charset="0"/>
              </a:rPr>
              <a:t>Asistencia domiciliaria </a:t>
            </a:r>
            <a:r>
              <a:rPr lang="es-ES" b="1" dirty="0" smtClean="0">
                <a:latin typeface="Century Gothic" panose="020B0502020202020204" pitchFamily="34" charset="0"/>
              </a:rPr>
              <a:t>mayores / Servicios complementarios </a:t>
            </a:r>
            <a:r>
              <a:rPr lang="es-ES" b="1" dirty="0" smtClean="0">
                <a:solidFill>
                  <a:srgbClr val="FF0000"/>
                </a:solidFill>
                <a:latin typeface="Century Gothic" panose="020B0502020202020204" pitchFamily="34" charset="0"/>
              </a:rPr>
              <a:t>(300.000 </a:t>
            </a:r>
            <a:r>
              <a:rPr lang="es-ES" b="1" dirty="0">
                <a:solidFill>
                  <a:srgbClr val="FF0000"/>
                </a:solidFill>
                <a:latin typeface="Century Gothic" panose="020B0502020202020204" pitchFamily="34" charset="0"/>
              </a:rPr>
              <a:t>euros)</a:t>
            </a:r>
          </a:p>
          <a:p>
            <a:pPr marL="285750" indent="-285750">
              <a:buFont typeface="Arial" panose="020B0604020202020204" pitchFamily="34" charset="0"/>
              <a:buChar char="•"/>
            </a:pPr>
            <a:r>
              <a:rPr lang="es-ES" b="1" dirty="0" smtClean="0">
                <a:latin typeface="Century Gothic" panose="020B0502020202020204" pitchFamily="34" charset="0"/>
              </a:rPr>
              <a:t>Tipo </a:t>
            </a:r>
            <a:r>
              <a:rPr lang="es-ES" b="1" dirty="0">
                <a:latin typeface="Century Gothic" panose="020B0502020202020204" pitchFamily="34" charset="0"/>
              </a:rPr>
              <a:t>3</a:t>
            </a:r>
            <a:r>
              <a:rPr lang="es-ES" b="1" dirty="0" smtClean="0">
                <a:latin typeface="Century Gothic" panose="020B0502020202020204" pitchFamily="34" charset="0"/>
              </a:rPr>
              <a:t>: </a:t>
            </a:r>
            <a:r>
              <a:rPr lang="es-ES" b="1" dirty="0">
                <a:latin typeface="Century Gothic" panose="020B0502020202020204" pitchFamily="34" charset="0"/>
              </a:rPr>
              <a:t>Transformación y comercialización productos de agricultura ecológica y artesanía alimentaria </a:t>
            </a:r>
            <a:r>
              <a:rPr lang="es-ES" b="1" dirty="0" smtClean="0">
                <a:solidFill>
                  <a:srgbClr val="FF0000"/>
                </a:solidFill>
                <a:latin typeface="Century Gothic" panose="020B0502020202020204" pitchFamily="34" charset="0"/>
              </a:rPr>
              <a:t>(300.000 </a:t>
            </a:r>
            <a:r>
              <a:rPr lang="es-ES" b="1" dirty="0">
                <a:solidFill>
                  <a:srgbClr val="FF0000"/>
                </a:solidFill>
                <a:latin typeface="Century Gothic" panose="020B0502020202020204" pitchFamily="34" charset="0"/>
              </a:rPr>
              <a:t>euros)</a:t>
            </a:r>
          </a:p>
          <a:p>
            <a:pPr marL="285750" indent="-285750">
              <a:buFont typeface="Arial" panose="020B0604020202020204" pitchFamily="34" charset="0"/>
              <a:buChar char="•"/>
            </a:pPr>
            <a:r>
              <a:rPr lang="es-ES" b="1" dirty="0" smtClean="0">
                <a:latin typeface="Century Gothic" panose="020B0502020202020204" pitchFamily="34" charset="0"/>
              </a:rPr>
              <a:t>Tipo </a:t>
            </a:r>
            <a:r>
              <a:rPr lang="es-ES" b="1" dirty="0">
                <a:latin typeface="Century Gothic" panose="020B0502020202020204" pitchFamily="34" charset="0"/>
              </a:rPr>
              <a:t>4</a:t>
            </a:r>
            <a:r>
              <a:rPr lang="es-ES" b="1" dirty="0" smtClean="0">
                <a:latin typeface="Century Gothic" panose="020B0502020202020204" pitchFamily="34" charset="0"/>
              </a:rPr>
              <a:t>: </a:t>
            </a:r>
            <a:r>
              <a:rPr lang="es-ES" b="1" dirty="0">
                <a:latin typeface="Century Gothic" panose="020B0502020202020204" pitchFamily="34" charset="0"/>
              </a:rPr>
              <a:t>Explotación y transformación forestal </a:t>
            </a:r>
            <a:r>
              <a:rPr lang="es-ES" b="1" dirty="0" smtClean="0">
                <a:solidFill>
                  <a:srgbClr val="FF0000"/>
                </a:solidFill>
                <a:latin typeface="Century Gothic" panose="020B0502020202020204" pitchFamily="34" charset="0"/>
              </a:rPr>
              <a:t>(300.000 </a:t>
            </a:r>
            <a:r>
              <a:rPr lang="es-ES" b="1" dirty="0">
                <a:solidFill>
                  <a:srgbClr val="FF0000"/>
                </a:solidFill>
                <a:latin typeface="Century Gothic" panose="020B0502020202020204" pitchFamily="34" charset="0"/>
              </a:rPr>
              <a:t>euros)</a:t>
            </a:r>
          </a:p>
          <a:p>
            <a:pPr marL="285750" indent="-285750">
              <a:buFont typeface="Arial" panose="020B0604020202020204" pitchFamily="34" charset="0"/>
              <a:buChar char="•"/>
            </a:pPr>
            <a:r>
              <a:rPr lang="es-ES" b="1" dirty="0">
                <a:latin typeface="Century Gothic" panose="020B0502020202020204" pitchFamily="34" charset="0"/>
              </a:rPr>
              <a:t>Tipo </a:t>
            </a:r>
            <a:r>
              <a:rPr lang="es-ES" b="1" dirty="0" smtClean="0">
                <a:latin typeface="Century Gothic" panose="020B0502020202020204" pitchFamily="34" charset="0"/>
              </a:rPr>
              <a:t>5: Comercio y servicios </a:t>
            </a:r>
            <a:r>
              <a:rPr lang="es-ES" b="1" dirty="0">
                <a:latin typeface="Century Gothic" panose="020B0502020202020204" pitchFamily="34" charset="0"/>
              </a:rPr>
              <a:t>ambulantes </a:t>
            </a:r>
            <a:r>
              <a:rPr lang="es-ES" b="1" dirty="0" smtClean="0">
                <a:solidFill>
                  <a:srgbClr val="FF0000"/>
                </a:solidFill>
                <a:latin typeface="Century Gothic" panose="020B0502020202020204" pitchFamily="34" charset="0"/>
              </a:rPr>
              <a:t>(300.000 </a:t>
            </a:r>
            <a:r>
              <a:rPr lang="es-ES" b="1" dirty="0">
                <a:solidFill>
                  <a:srgbClr val="FF0000"/>
                </a:solidFill>
                <a:latin typeface="Century Gothic" panose="020B0502020202020204" pitchFamily="34" charset="0"/>
              </a:rPr>
              <a:t>euros)</a:t>
            </a:r>
            <a:r>
              <a:rPr lang="es-ES" b="1" dirty="0">
                <a:latin typeface="Century Gothic" panose="020B0502020202020204" pitchFamily="34" charset="0"/>
              </a:rPr>
              <a:t>	 </a:t>
            </a:r>
          </a:p>
        </p:txBody>
      </p:sp>
      <p:sp>
        <p:nvSpPr>
          <p:cNvPr id="9" name="6 Rectángulo"/>
          <p:cNvSpPr/>
          <p:nvPr/>
        </p:nvSpPr>
        <p:spPr>
          <a:xfrm>
            <a:off x="0" y="117212"/>
            <a:ext cx="9144000" cy="230832"/>
          </a:xfrm>
          <a:prstGeom prst="rect">
            <a:avLst/>
          </a:prstGeom>
          <a:solidFill>
            <a:srgbClr val="FFC000">
              <a:alpha val="20000"/>
            </a:srgbClr>
          </a:solidFill>
        </p:spPr>
        <p:txBody>
          <a:bodyPr wrap="square">
            <a:spAutoFit/>
          </a:bodyPr>
          <a:lstStyle/>
          <a:p>
            <a:pPr algn="ctr"/>
            <a:r>
              <a:rPr lang="es-ES" sz="900" b="1" dirty="0" smtClean="0">
                <a:latin typeface="Helvetica" panose="020B0504020202030204" pitchFamily="34" charset="0"/>
              </a:rPr>
              <a:t>CONVOCATORIA DE SUBVENCIONES 2020 CON CARGO AL FONDO DE COHESIÓN TERRITORIAL / EMPRESAS</a:t>
            </a:r>
            <a:endParaRPr lang="es-ES" sz="900" dirty="0">
              <a:latin typeface="Helvetica" panose="020B0504020202030204" pitchFamily="34" charset="0"/>
            </a:endParaRPr>
          </a:p>
        </p:txBody>
      </p:sp>
    </p:spTree>
    <p:extLst>
      <p:ext uri="{BB962C8B-B14F-4D97-AF65-F5344CB8AC3E}">
        <p14:creationId xmlns:p14="http://schemas.microsoft.com/office/powerpoint/2010/main" val="42531809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173982" y="473984"/>
            <a:ext cx="8574482" cy="338554"/>
          </a:xfrm>
          <a:prstGeom prst="rect">
            <a:avLst/>
          </a:prstGeom>
        </p:spPr>
        <p:txBody>
          <a:bodyPr wrap="square">
            <a:spAutoFit/>
          </a:bodyPr>
          <a:lstStyle/>
          <a:p>
            <a:pPr algn="just"/>
            <a:r>
              <a:rPr lang="es-ES" sz="1600" b="1" dirty="0">
                <a:latin typeface="Century Gothic" panose="020B0502020202020204" pitchFamily="34" charset="0"/>
                <a:cs typeface="Helvetica" panose="020B0604020202020204" pitchFamily="34" charset="0"/>
              </a:rPr>
              <a:t>2. CONVOCATORIA AÑO 2020</a:t>
            </a:r>
          </a:p>
        </p:txBody>
      </p:sp>
      <p:sp>
        <p:nvSpPr>
          <p:cNvPr id="10" name="CuadroTexto 9">
            <a:extLst>
              <a:ext uri="{FF2B5EF4-FFF2-40B4-BE49-F238E27FC236}">
                <a16:creationId xmlns:a16="http://schemas.microsoft.com/office/drawing/2014/main" id="{423FC9DA-D1F2-4A78-8921-CF2F13F74BAA}"/>
              </a:ext>
            </a:extLst>
          </p:cNvPr>
          <p:cNvSpPr txBox="1"/>
          <p:nvPr/>
        </p:nvSpPr>
        <p:spPr>
          <a:xfrm>
            <a:off x="284759" y="901061"/>
            <a:ext cx="8352928" cy="646331"/>
          </a:xfrm>
          <a:prstGeom prst="rect">
            <a:avLst/>
          </a:prstGeom>
          <a:noFill/>
        </p:spPr>
        <p:txBody>
          <a:bodyPr wrap="square" rtlCol="0">
            <a:spAutoFit/>
          </a:bodyPr>
          <a:lstStyle/>
          <a:p>
            <a:r>
              <a:rPr lang="es-ES" b="1" dirty="0" smtClean="0">
                <a:solidFill>
                  <a:srgbClr val="FF0000"/>
                </a:solidFill>
                <a:latin typeface="Century Gothic" panose="020B0502020202020204" pitchFamily="34" charset="0"/>
              </a:rPr>
              <a:t>Beneficiarios</a:t>
            </a:r>
          </a:p>
          <a:p>
            <a:r>
              <a:rPr lang="es-ES" b="1" dirty="0" smtClean="0">
                <a:latin typeface="Century Gothic" panose="020B0502020202020204" pitchFamily="34" charset="0"/>
              </a:rPr>
              <a:t>Las actuaciones a subvencionar deberán estar ubicadas o realizarse en:</a:t>
            </a:r>
          </a:p>
        </p:txBody>
      </p:sp>
      <p:sp>
        <p:nvSpPr>
          <p:cNvPr id="9" name="6 Rectángulo"/>
          <p:cNvSpPr/>
          <p:nvPr/>
        </p:nvSpPr>
        <p:spPr>
          <a:xfrm>
            <a:off x="0" y="117212"/>
            <a:ext cx="9144000" cy="230832"/>
          </a:xfrm>
          <a:prstGeom prst="rect">
            <a:avLst/>
          </a:prstGeom>
          <a:solidFill>
            <a:srgbClr val="FFC000">
              <a:alpha val="20000"/>
            </a:srgbClr>
          </a:solidFill>
        </p:spPr>
        <p:txBody>
          <a:bodyPr wrap="square">
            <a:spAutoFit/>
          </a:bodyPr>
          <a:lstStyle/>
          <a:p>
            <a:pPr algn="ctr"/>
            <a:r>
              <a:rPr lang="es-ES" sz="900" b="1" dirty="0" smtClean="0">
                <a:latin typeface="Helvetica" panose="020B0504020202030204" pitchFamily="34" charset="0"/>
              </a:rPr>
              <a:t>CONVOCATORIA DE SUBVENCIONES 2020 CON CARGO AL FONDO DE COHESIÓN TERRITORIAL / EMPRESAS</a:t>
            </a:r>
            <a:endParaRPr lang="es-ES" sz="900" dirty="0">
              <a:latin typeface="Helvetica" panose="020B0504020202030204" pitchFamily="34" charset="0"/>
            </a:endParaRPr>
          </a:p>
        </p:txBody>
      </p:sp>
      <p:sp>
        <p:nvSpPr>
          <p:cNvPr id="11" name="CuadroTexto 10">
            <a:extLst>
              <a:ext uri="{FF2B5EF4-FFF2-40B4-BE49-F238E27FC236}">
                <a16:creationId xmlns:a16="http://schemas.microsoft.com/office/drawing/2014/main" id="{423FC9DA-D1F2-4A78-8921-CF2F13F74BAA}"/>
              </a:ext>
            </a:extLst>
          </p:cNvPr>
          <p:cNvSpPr txBox="1"/>
          <p:nvPr/>
        </p:nvSpPr>
        <p:spPr>
          <a:xfrm>
            <a:off x="284759" y="2780928"/>
            <a:ext cx="3927201" cy="2308324"/>
          </a:xfrm>
          <a:prstGeom prst="rect">
            <a:avLst/>
          </a:prstGeom>
          <a:noFill/>
          <a:ln>
            <a:solidFill>
              <a:srgbClr val="0000FF"/>
            </a:solidFill>
          </a:ln>
        </p:spPr>
        <p:txBody>
          <a:bodyPr wrap="square" rtlCol="0">
            <a:spAutoFit/>
          </a:bodyPr>
          <a:lstStyle/>
          <a:p>
            <a:pPr marL="285750" indent="-285750">
              <a:buFont typeface="Arial" panose="020B0604020202020204" pitchFamily="34" charset="0"/>
              <a:buChar char="•"/>
            </a:pPr>
            <a:r>
              <a:rPr lang="es-ES" b="1" dirty="0" smtClean="0">
                <a:solidFill>
                  <a:srgbClr val="0000FF"/>
                </a:solidFill>
                <a:latin typeface="Century Gothic" panose="020B0502020202020204" pitchFamily="34" charset="0"/>
              </a:rPr>
              <a:t>Bloque </a:t>
            </a:r>
            <a:r>
              <a:rPr lang="es-ES" b="1" dirty="0">
                <a:solidFill>
                  <a:srgbClr val="0000FF"/>
                </a:solidFill>
                <a:latin typeface="Century Gothic" panose="020B0502020202020204" pitchFamily="34" charset="0"/>
              </a:rPr>
              <a:t>1: </a:t>
            </a:r>
            <a:r>
              <a:rPr lang="es-ES" b="1" dirty="0">
                <a:latin typeface="Century Gothic" panose="020B0502020202020204" pitchFamily="34" charset="0"/>
              </a:rPr>
              <a:t>Municipios dependientes y sus asentamientos </a:t>
            </a:r>
            <a:r>
              <a:rPr lang="es-ES" b="1" dirty="0" smtClean="0">
                <a:latin typeface="Century Gothic" panose="020B0502020202020204" pitchFamily="34" charset="0"/>
              </a:rPr>
              <a:t>habitados (rangos </a:t>
            </a:r>
            <a:r>
              <a:rPr lang="es-ES" b="1" dirty="0">
                <a:latin typeface="Century Gothic" panose="020B0502020202020204" pitchFamily="34" charset="0"/>
              </a:rPr>
              <a:t>8,9 y 10 de la estructura del sistema de asentamientos)</a:t>
            </a:r>
          </a:p>
          <a:p>
            <a:pPr marL="285750" indent="-285750">
              <a:buFont typeface="Arial" panose="020B0604020202020204" pitchFamily="34" charset="0"/>
              <a:buChar char="•"/>
            </a:pPr>
            <a:r>
              <a:rPr lang="es-ES" b="1" dirty="0">
                <a:latin typeface="Century Gothic" panose="020B0502020202020204" pitchFamily="34" charset="0"/>
              </a:rPr>
              <a:t>570 municipios</a:t>
            </a:r>
          </a:p>
          <a:p>
            <a:pPr marL="285750" indent="-285750">
              <a:buFont typeface="Arial" panose="020B0604020202020204" pitchFamily="34" charset="0"/>
              <a:buChar char="•"/>
            </a:pPr>
            <a:r>
              <a:rPr lang="es-ES" b="1" dirty="0" smtClean="0">
                <a:latin typeface="Century Gothic" panose="020B0502020202020204" pitchFamily="34" charset="0"/>
              </a:rPr>
              <a:t>954 </a:t>
            </a:r>
            <a:r>
              <a:rPr lang="es-ES" b="1" dirty="0">
                <a:latin typeface="Century Gothic" panose="020B0502020202020204" pitchFamily="34" charset="0"/>
              </a:rPr>
              <a:t>asentamientos</a:t>
            </a: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4032" y="1547392"/>
            <a:ext cx="3758131" cy="5310608"/>
          </a:xfrm>
          <a:prstGeom prst="rect">
            <a:avLst/>
          </a:prstGeom>
        </p:spPr>
      </p:pic>
    </p:spTree>
    <p:extLst>
      <p:ext uri="{BB962C8B-B14F-4D97-AF65-F5344CB8AC3E}">
        <p14:creationId xmlns:p14="http://schemas.microsoft.com/office/powerpoint/2010/main" val="19257686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6 Rectángulo"/>
          <p:cNvSpPr/>
          <p:nvPr/>
        </p:nvSpPr>
        <p:spPr>
          <a:xfrm>
            <a:off x="0" y="117212"/>
            <a:ext cx="9144000" cy="230832"/>
          </a:xfrm>
          <a:prstGeom prst="rect">
            <a:avLst/>
          </a:prstGeom>
          <a:solidFill>
            <a:srgbClr val="FFC000">
              <a:alpha val="20000"/>
            </a:srgbClr>
          </a:solidFill>
        </p:spPr>
        <p:txBody>
          <a:bodyPr wrap="square">
            <a:spAutoFit/>
          </a:bodyPr>
          <a:lstStyle/>
          <a:p>
            <a:pPr algn="ctr"/>
            <a:r>
              <a:rPr lang="es-ES" sz="900" b="1" dirty="0" smtClean="0">
                <a:latin typeface="Helvetica" panose="020B0504020202030204" pitchFamily="34" charset="0"/>
              </a:rPr>
              <a:t>CONVOCATORIA DE SUBVENCIONES 2020 CON CARGO AL FONDO DE COHESIÓN TERRITORIAL / EMPRESAS</a:t>
            </a:r>
            <a:endParaRPr lang="es-ES" sz="900" dirty="0">
              <a:latin typeface="Helvetica" panose="020B0504020202030204" pitchFamily="34" charset="0"/>
            </a:endParaRPr>
          </a:p>
        </p:txBody>
      </p:sp>
      <p:sp>
        <p:nvSpPr>
          <p:cNvPr id="11" name="CuadroTexto 10">
            <a:extLst>
              <a:ext uri="{FF2B5EF4-FFF2-40B4-BE49-F238E27FC236}">
                <a16:creationId xmlns:a16="http://schemas.microsoft.com/office/drawing/2014/main" id="{423FC9DA-D1F2-4A78-8921-CF2F13F74BAA}"/>
              </a:ext>
            </a:extLst>
          </p:cNvPr>
          <p:cNvSpPr txBox="1"/>
          <p:nvPr/>
        </p:nvSpPr>
        <p:spPr>
          <a:xfrm>
            <a:off x="395536" y="2564904"/>
            <a:ext cx="3816424" cy="2308324"/>
          </a:xfrm>
          <a:prstGeom prst="rect">
            <a:avLst/>
          </a:prstGeom>
          <a:noFill/>
          <a:ln>
            <a:solidFill>
              <a:srgbClr val="0000FF"/>
            </a:solidFill>
          </a:ln>
        </p:spPr>
        <p:txBody>
          <a:bodyPr wrap="square" rtlCol="0">
            <a:spAutoFit/>
          </a:bodyPr>
          <a:lstStyle/>
          <a:p>
            <a:pPr marL="285750" indent="-285750">
              <a:buFont typeface="Arial" panose="020B0604020202020204" pitchFamily="34" charset="0"/>
              <a:buChar char="•"/>
            </a:pPr>
            <a:r>
              <a:rPr lang="es-ES" b="1" dirty="0" smtClean="0">
                <a:solidFill>
                  <a:srgbClr val="0000FF"/>
                </a:solidFill>
                <a:latin typeface="Century Gothic" panose="020B0502020202020204" pitchFamily="34" charset="0"/>
              </a:rPr>
              <a:t>Bloque 2: </a:t>
            </a:r>
            <a:r>
              <a:rPr lang="es-ES" b="1" dirty="0">
                <a:latin typeface="Century Gothic" panose="020B0502020202020204" pitchFamily="34" charset="0"/>
              </a:rPr>
              <a:t>Resto de municipios y sus asentamientos </a:t>
            </a:r>
            <a:r>
              <a:rPr lang="es-ES" b="1" dirty="0" smtClean="0">
                <a:latin typeface="Century Gothic" panose="020B0502020202020204" pitchFamily="34" charset="0"/>
              </a:rPr>
              <a:t>habitados situados </a:t>
            </a:r>
            <a:r>
              <a:rPr lang="es-ES" b="1" dirty="0">
                <a:latin typeface="Century Gothic" panose="020B0502020202020204" pitchFamily="34" charset="0"/>
              </a:rPr>
              <a:t>en las comarcas cuyo ISDT sea inferior a la media de Aragón (100)</a:t>
            </a:r>
          </a:p>
          <a:p>
            <a:pPr marL="285750" indent="-285750">
              <a:buFont typeface="Arial" panose="020B0604020202020204" pitchFamily="34" charset="0"/>
              <a:buChar char="•"/>
            </a:pPr>
            <a:r>
              <a:rPr lang="es-ES" b="1" dirty="0" smtClean="0">
                <a:latin typeface="Century Gothic" panose="020B0502020202020204" pitchFamily="34" charset="0"/>
              </a:rPr>
              <a:t>66 municipios</a:t>
            </a:r>
          </a:p>
          <a:p>
            <a:pPr marL="285750" indent="-285750">
              <a:buFont typeface="Arial" panose="020B0604020202020204" pitchFamily="34" charset="0"/>
              <a:buChar char="•"/>
            </a:pPr>
            <a:r>
              <a:rPr lang="es-ES" b="1" dirty="0" smtClean="0">
                <a:latin typeface="Century Gothic" panose="020B0502020202020204" pitchFamily="34" charset="0"/>
              </a:rPr>
              <a:t>139 asentamientos</a:t>
            </a:r>
          </a:p>
        </p:txBody>
      </p:sp>
      <p:sp>
        <p:nvSpPr>
          <p:cNvPr id="12" name="Rectángulo 11"/>
          <p:cNvSpPr/>
          <p:nvPr/>
        </p:nvSpPr>
        <p:spPr>
          <a:xfrm>
            <a:off x="173982" y="473984"/>
            <a:ext cx="8574482" cy="338554"/>
          </a:xfrm>
          <a:prstGeom prst="rect">
            <a:avLst/>
          </a:prstGeom>
        </p:spPr>
        <p:txBody>
          <a:bodyPr wrap="square">
            <a:spAutoFit/>
          </a:bodyPr>
          <a:lstStyle/>
          <a:p>
            <a:pPr algn="just"/>
            <a:r>
              <a:rPr lang="es-ES" sz="1600" b="1" dirty="0">
                <a:latin typeface="Century Gothic" panose="020B0502020202020204" pitchFamily="34" charset="0"/>
                <a:cs typeface="Helvetica" panose="020B0604020202020204" pitchFamily="34" charset="0"/>
              </a:rPr>
              <a:t>2. CONVOCATORIA AÑO 2020</a:t>
            </a:r>
          </a:p>
        </p:txBody>
      </p:sp>
      <p:sp>
        <p:nvSpPr>
          <p:cNvPr id="13" name="CuadroTexto 12">
            <a:extLst>
              <a:ext uri="{FF2B5EF4-FFF2-40B4-BE49-F238E27FC236}">
                <a16:creationId xmlns:a16="http://schemas.microsoft.com/office/drawing/2014/main" id="{423FC9DA-D1F2-4A78-8921-CF2F13F74BAA}"/>
              </a:ext>
            </a:extLst>
          </p:cNvPr>
          <p:cNvSpPr txBox="1"/>
          <p:nvPr/>
        </p:nvSpPr>
        <p:spPr>
          <a:xfrm>
            <a:off x="284759" y="901061"/>
            <a:ext cx="8352928" cy="646331"/>
          </a:xfrm>
          <a:prstGeom prst="rect">
            <a:avLst/>
          </a:prstGeom>
          <a:noFill/>
        </p:spPr>
        <p:txBody>
          <a:bodyPr wrap="square" rtlCol="0">
            <a:spAutoFit/>
          </a:bodyPr>
          <a:lstStyle/>
          <a:p>
            <a:r>
              <a:rPr lang="es-ES" b="1" dirty="0" smtClean="0">
                <a:solidFill>
                  <a:srgbClr val="FF0000"/>
                </a:solidFill>
                <a:latin typeface="Century Gothic" panose="020B0502020202020204" pitchFamily="34" charset="0"/>
              </a:rPr>
              <a:t>Beneficiarios</a:t>
            </a:r>
          </a:p>
          <a:p>
            <a:r>
              <a:rPr lang="es-ES" b="1" dirty="0" smtClean="0">
                <a:latin typeface="Century Gothic" panose="020B0502020202020204" pitchFamily="34" charset="0"/>
              </a:rPr>
              <a:t>Las actuaciones a subvencionar deberán estar ubicadas o realizarse en:</a:t>
            </a:r>
          </a:p>
        </p:txBody>
      </p:sp>
      <p:pic>
        <p:nvPicPr>
          <p:cNvPr id="14" name="Imagen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9992" y="1547392"/>
            <a:ext cx="3758131" cy="5310608"/>
          </a:xfrm>
          <a:prstGeom prst="rect">
            <a:avLst/>
          </a:prstGeom>
        </p:spPr>
      </p:pic>
    </p:spTree>
    <p:extLst>
      <p:ext uri="{BB962C8B-B14F-4D97-AF65-F5344CB8AC3E}">
        <p14:creationId xmlns:p14="http://schemas.microsoft.com/office/powerpoint/2010/main" val="39671195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6 Rectángulo"/>
          <p:cNvSpPr/>
          <p:nvPr/>
        </p:nvSpPr>
        <p:spPr>
          <a:xfrm>
            <a:off x="0" y="117212"/>
            <a:ext cx="9144000" cy="230832"/>
          </a:xfrm>
          <a:prstGeom prst="rect">
            <a:avLst/>
          </a:prstGeom>
          <a:solidFill>
            <a:srgbClr val="FFC000">
              <a:alpha val="20000"/>
            </a:srgbClr>
          </a:solidFill>
        </p:spPr>
        <p:txBody>
          <a:bodyPr wrap="square">
            <a:spAutoFit/>
          </a:bodyPr>
          <a:lstStyle/>
          <a:p>
            <a:pPr algn="ctr"/>
            <a:r>
              <a:rPr lang="es-ES" sz="900" b="1" dirty="0" smtClean="0">
                <a:latin typeface="Helvetica" panose="020B0504020202030204" pitchFamily="34" charset="0"/>
              </a:rPr>
              <a:t>CONVOCATORIA DE SUBVENCIONES 2020 CON CARGO AL FONDO DE COHESIÓN TERRITORIAL / EMPRESAS</a:t>
            </a:r>
            <a:endParaRPr lang="es-ES" sz="900" dirty="0">
              <a:latin typeface="Helvetica" panose="020B0504020202030204" pitchFamily="34" charset="0"/>
            </a:endParaRPr>
          </a:p>
        </p:txBody>
      </p:sp>
      <p:sp>
        <p:nvSpPr>
          <p:cNvPr id="11" name="CuadroTexto 10">
            <a:extLst>
              <a:ext uri="{FF2B5EF4-FFF2-40B4-BE49-F238E27FC236}">
                <a16:creationId xmlns:a16="http://schemas.microsoft.com/office/drawing/2014/main" id="{423FC9DA-D1F2-4A78-8921-CF2F13F74BAA}"/>
              </a:ext>
            </a:extLst>
          </p:cNvPr>
          <p:cNvSpPr txBox="1"/>
          <p:nvPr/>
        </p:nvSpPr>
        <p:spPr>
          <a:xfrm>
            <a:off x="284759" y="2204864"/>
            <a:ext cx="3783185" cy="2585323"/>
          </a:xfrm>
          <a:prstGeom prst="rect">
            <a:avLst/>
          </a:prstGeom>
          <a:noFill/>
          <a:ln>
            <a:solidFill>
              <a:srgbClr val="0000FF"/>
            </a:solidFill>
          </a:ln>
        </p:spPr>
        <p:txBody>
          <a:bodyPr wrap="square" rtlCol="0">
            <a:spAutoFit/>
          </a:bodyPr>
          <a:lstStyle/>
          <a:p>
            <a:pPr marL="285750" indent="-285750">
              <a:buFont typeface="Arial" panose="020B0604020202020204" pitchFamily="34" charset="0"/>
              <a:buChar char="•"/>
            </a:pPr>
            <a:r>
              <a:rPr lang="es-ES" b="1" dirty="0" smtClean="0">
                <a:solidFill>
                  <a:srgbClr val="0000FF"/>
                </a:solidFill>
                <a:latin typeface="Century Gothic" panose="020B0502020202020204" pitchFamily="34" charset="0"/>
              </a:rPr>
              <a:t>Bloque 3: </a:t>
            </a:r>
            <a:r>
              <a:rPr lang="es-ES" b="1" dirty="0">
                <a:latin typeface="Century Gothic" panose="020B0502020202020204" pitchFamily="34" charset="0"/>
              </a:rPr>
              <a:t>Resto de asentamientos dependientes </a:t>
            </a:r>
            <a:r>
              <a:rPr lang="es-ES" b="1" dirty="0" smtClean="0">
                <a:latin typeface="Century Gothic" panose="020B0502020202020204" pitchFamily="34" charset="0"/>
              </a:rPr>
              <a:t>habitados (rangos </a:t>
            </a:r>
            <a:r>
              <a:rPr lang="es-ES" b="1" dirty="0">
                <a:latin typeface="Century Gothic" panose="020B0502020202020204" pitchFamily="34" charset="0"/>
              </a:rPr>
              <a:t>8,9 y </a:t>
            </a:r>
            <a:r>
              <a:rPr lang="es-ES" b="1" dirty="0" smtClean="0">
                <a:latin typeface="Century Gothic" panose="020B0502020202020204" pitchFamily="34" charset="0"/>
              </a:rPr>
              <a:t>10) de comarcas con cuyo </a:t>
            </a:r>
            <a:r>
              <a:rPr lang="es-ES" b="1" dirty="0">
                <a:latin typeface="Century Gothic" panose="020B0502020202020204" pitchFamily="34" charset="0"/>
              </a:rPr>
              <a:t>ISDT esté por debajo </a:t>
            </a:r>
            <a:r>
              <a:rPr lang="es-ES" b="1" dirty="0" smtClean="0">
                <a:latin typeface="Century Gothic" panose="020B0502020202020204" pitchFamily="34" charset="0"/>
              </a:rPr>
              <a:t>encima de </a:t>
            </a:r>
            <a:r>
              <a:rPr lang="es-ES" b="1" dirty="0">
                <a:latin typeface="Century Gothic" panose="020B0502020202020204" pitchFamily="34" charset="0"/>
              </a:rPr>
              <a:t>la media de Aragón (100</a:t>
            </a:r>
            <a:r>
              <a:rPr lang="es-ES" b="1" dirty="0" smtClean="0">
                <a:latin typeface="Century Gothic" panose="020B0502020202020204" pitchFamily="34" charset="0"/>
              </a:rPr>
              <a:t>) y pertenecientes a municipios con rango &lt; 8</a:t>
            </a:r>
          </a:p>
          <a:p>
            <a:pPr marL="285750" indent="-285750">
              <a:buFont typeface="Arial" panose="020B0604020202020204" pitchFamily="34" charset="0"/>
              <a:buChar char="•"/>
            </a:pPr>
            <a:r>
              <a:rPr lang="es-ES" b="1" dirty="0" smtClean="0">
                <a:latin typeface="Century Gothic" panose="020B0502020202020204" pitchFamily="34" charset="0"/>
              </a:rPr>
              <a:t>244 asentamientos</a:t>
            </a:r>
          </a:p>
        </p:txBody>
      </p:sp>
      <p:sp>
        <p:nvSpPr>
          <p:cNvPr id="12" name="Rectángulo 11"/>
          <p:cNvSpPr/>
          <p:nvPr/>
        </p:nvSpPr>
        <p:spPr>
          <a:xfrm>
            <a:off x="173982" y="473984"/>
            <a:ext cx="8574482" cy="338554"/>
          </a:xfrm>
          <a:prstGeom prst="rect">
            <a:avLst/>
          </a:prstGeom>
        </p:spPr>
        <p:txBody>
          <a:bodyPr wrap="square">
            <a:spAutoFit/>
          </a:bodyPr>
          <a:lstStyle/>
          <a:p>
            <a:pPr algn="just"/>
            <a:r>
              <a:rPr lang="es-ES" sz="1600" b="1" dirty="0">
                <a:latin typeface="Century Gothic" panose="020B0502020202020204" pitchFamily="34" charset="0"/>
                <a:cs typeface="Helvetica" panose="020B0604020202020204" pitchFamily="34" charset="0"/>
              </a:rPr>
              <a:t>2. CONVOCATORIA AÑO 2020</a:t>
            </a:r>
          </a:p>
        </p:txBody>
      </p:sp>
      <p:sp>
        <p:nvSpPr>
          <p:cNvPr id="13" name="CuadroTexto 12">
            <a:extLst>
              <a:ext uri="{FF2B5EF4-FFF2-40B4-BE49-F238E27FC236}">
                <a16:creationId xmlns:a16="http://schemas.microsoft.com/office/drawing/2014/main" id="{423FC9DA-D1F2-4A78-8921-CF2F13F74BAA}"/>
              </a:ext>
            </a:extLst>
          </p:cNvPr>
          <p:cNvSpPr txBox="1"/>
          <p:nvPr/>
        </p:nvSpPr>
        <p:spPr>
          <a:xfrm>
            <a:off x="284759" y="901061"/>
            <a:ext cx="8352928" cy="646331"/>
          </a:xfrm>
          <a:prstGeom prst="rect">
            <a:avLst/>
          </a:prstGeom>
          <a:noFill/>
        </p:spPr>
        <p:txBody>
          <a:bodyPr wrap="square" rtlCol="0">
            <a:spAutoFit/>
          </a:bodyPr>
          <a:lstStyle/>
          <a:p>
            <a:r>
              <a:rPr lang="es-ES" b="1" dirty="0" smtClean="0">
                <a:solidFill>
                  <a:srgbClr val="FF0000"/>
                </a:solidFill>
                <a:latin typeface="Century Gothic" panose="020B0502020202020204" pitchFamily="34" charset="0"/>
              </a:rPr>
              <a:t>Beneficiarios</a:t>
            </a:r>
          </a:p>
          <a:p>
            <a:r>
              <a:rPr lang="es-ES" b="1" dirty="0" smtClean="0">
                <a:latin typeface="Century Gothic" panose="020B0502020202020204" pitchFamily="34" charset="0"/>
              </a:rPr>
              <a:t>Las actuaciones a subvencionar deberán estar ubicadas o realizarse en:</a:t>
            </a:r>
          </a:p>
        </p:txBody>
      </p:sp>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71059" y="1547392"/>
            <a:ext cx="3758131" cy="5310608"/>
          </a:xfrm>
          <a:prstGeom prst="rect">
            <a:avLst/>
          </a:prstGeom>
        </p:spPr>
      </p:pic>
    </p:spTree>
    <p:extLst>
      <p:ext uri="{BB962C8B-B14F-4D97-AF65-F5344CB8AC3E}">
        <p14:creationId xmlns:p14="http://schemas.microsoft.com/office/powerpoint/2010/main" val="49730238"/>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10955</TotalTime>
  <Words>2720</Words>
  <Application>Microsoft Office PowerPoint</Application>
  <PresentationFormat>Presentación en pantalla (4:3)</PresentationFormat>
  <Paragraphs>477</Paragraphs>
  <Slides>27</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27</vt:i4>
      </vt:variant>
    </vt:vector>
  </HeadingPairs>
  <TitlesOfParts>
    <vt:vector size="32" baseType="lpstr">
      <vt:lpstr>Arial</vt:lpstr>
      <vt:lpstr>Calibri</vt:lpstr>
      <vt:lpstr>Century Gothic</vt:lpstr>
      <vt:lpstr>Helvetica</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FRANCISCO JAVIER ALBISU IRIBE SAEZ</dc:creator>
  <cp:lastModifiedBy>Administrador</cp:lastModifiedBy>
  <cp:revision>303</cp:revision>
  <cp:lastPrinted>2020-01-22T08:46:08Z</cp:lastPrinted>
  <dcterms:created xsi:type="dcterms:W3CDTF">2018-10-17T10:27:56Z</dcterms:created>
  <dcterms:modified xsi:type="dcterms:W3CDTF">2020-06-29T12:25:35Z</dcterms:modified>
</cp:coreProperties>
</file>